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8" r:id="rId1"/>
    <p:sldMasterId id="2147483852" r:id="rId2"/>
  </p:sldMasterIdLst>
  <p:notesMasterIdLst>
    <p:notesMasterId r:id="rId64"/>
  </p:notesMasterIdLst>
  <p:handoutMasterIdLst>
    <p:handoutMasterId r:id="rId65"/>
  </p:handoutMasterIdLst>
  <p:sldIdLst>
    <p:sldId id="631" r:id="rId3"/>
    <p:sldId id="575" r:id="rId4"/>
    <p:sldId id="577" r:id="rId5"/>
    <p:sldId id="529" r:id="rId6"/>
    <p:sldId id="551" r:id="rId7"/>
    <p:sldId id="531" r:id="rId8"/>
    <p:sldId id="578" r:id="rId9"/>
    <p:sldId id="520" r:id="rId10"/>
    <p:sldId id="596" r:id="rId11"/>
    <p:sldId id="521" r:id="rId12"/>
    <p:sldId id="542" r:id="rId13"/>
    <p:sldId id="539" r:id="rId14"/>
    <p:sldId id="540" r:id="rId15"/>
    <p:sldId id="595" r:id="rId16"/>
    <p:sldId id="579" r:id="rId17"/>
    <p:sldId id="536" r:id="rId18"/>
    <p:sldId id="556" r:id="rId19"/>
    <p:sldId id="637" r:id="rId20"/>
    <p:sldId id="561" r:id="rId21"/>
    <p:sldId id="645" r:id="rId22"/>
    <p:sldId id="644" r:id="rId23"/>
    <p:sldId id="659" r:id="rId24"/>
    <p:sldId id="549" r:id="rId25"/>
    <p:sldId id="580" r:id="rId26"/>
    <p:sldId id="587" r:id="rId27"/>
    <p:sldId id="586" r:id="rId28"/>
    <p:sldId id="588" r:id="rId29"/>
    <p:sldId id="672" r:id="rId30"/>
    <p:sldId id="670" r:id="rId31"/>
    <p:sldId id="673" r:id="rId32"/>
    <p:sldId id="667" r:id="rId33"/>
    <p:sldId id="666" r:id="rId34"/>
    <p:sldId id="665" r:id="rId35"/>
    <p:sldId id="664" r:id="rId36"/>
    <p:sldId id="663" r:id="rId37"/>
    <p:sldId id="581" r:id="rId38"/>
    <p:sldId id="602" r:id="rId39"/>
    <p:sldId id="563" r:id="rId40"/>
    <p:sldId id="574" r:id="rId41"/>
    <p:sldId id="603" r:id="rId42"/>
    <p:sldId id="662" r:id="rId43"/>
    <p:sldId id="606" r:id="rId44"/>
    <p:sldId id="607" r:id="rId45"/>
    <p:sldId id="608" r:id="rId46"/>
    <p:sldId id="609" r:id="rId47"/>
    <p:sldId id="610" r:id="rId48"/>
    <p:sldId id="611" r:id="rId49"/>
    <p:sldId id="582" r:id="rId50"/>
    <p:sldId id="545" r:id="rId51"/>
    <p:sldId id="633" r:id="rId52"/>
    <p:sldId id="634" r:id="rId53"/>
    <p:sldId id="632" r:id="rId54"/>
    <p:sldId id="642" r:id="rId55"/>
    <p:sldId id="648" r:id="rId56"/>
    <p:sldId id="653" r:id="rId57"/>
    <p:sldId id="655" r:id="rId58"/>
    <p:sldId id="656" r:id="rId59"/>
    <p:sldId id="657" r:id="rId60"/>
    <p:sldId id="658" r:id="rId61"/>
    <p:sldId id="599" r:id="rId62"/>
    <p:sldId id="583" r:id="rId6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2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98190"/>
    <a:srgbClr val="74C1D1"/>
    <a:srgbClr val="94D4E3"/>
    <a:srgbClr val="D0ECF6"/>
    <a:srgbClr val="CB2027"/>
    <a:srgbClr val="F8CBAD"/>
    <a:srgbClr val="AA710A"/>
    <a:srgbClr val="66CCFF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4712" autoAdjust="0"/>
  </p:normalViewPr>
  <p:slideViewPr>
    <p:cSldViewPr>
      <p:cViewPr varScale="1">
        <p:scale>
          <a:sx n="140" d="100"/>
          <a:sy n="140" d="100"/>
        </p:scale>
        <p:origin x="-688" y="-96"/>
      </p:cViewPr>
      <p:guideLst>
        <p:guide orient="horz" pos="282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2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6A06C2-039A-CE46-A64F-AD55238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1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0E23BF-5BCB-704B-98B5-37B41F491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0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3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differences</a:t>
            </a:r>
            <a:r>
              <a:rPr lang="en-GB" baseline="0" dirty="0"/>
              <a:t> between 1.0 and 0.x</a:t>
            </a:r>
            <a:endParaRPr lang="en-GB" dirty="0"/>
          </a:p>
          <a:p>
            <a:r>
              <a:rPr lang="en-GB" dirty="0"/>
              <a:t>Supported by Red Hat, Microsoft, IBM, </a:t>
            </a:r>
            <a:r>
              <a:rPr lang="en-GB" dirty="0" err="1"/>
              <a:t>SwiftMQ</a:t>
            </a:r>
            <a:r>
              <a:rPr lang="en-GB" dirty="0"/>
              <a:t>, </a:t>
            </a:r>
            <a:r>
              <a:rPr lang="en-GB" dirty="0" err="1"/>
              <a:t>RabbitMQ</a:t>
            </a:r>
            <a:r>
              <a:rPr lang="en-GB" dirty="0"/>
              <a:t> (experimental)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6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8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address controller</a:t>
            </a:r>
          </a:p>
          <a:p>
            <a:pPr lvl="1"/>
            <a:r>
              <a:rPr lang="en-GB" dirty="0"/>
              <a:t>API for managing address space</a:t>
            </a:r>
          </a:p>
          <a:p>
            <a:pPr lvl="1"/>
            <a:r>
              <a:rPr lang="en-GB" dirty="0"/>
              <a:t>Supports REST/HTTP and AMQP</a:t>
            </a:r>
          </a:p>
          <a:p>
            <a:pPr lvl="1"/>
            <a:r>
              <a:rPr lang="en-GB" dirty="0"/>
              <a:t>Creates/updates/deletes </a:t>
            </a:r>
            <a:r>
              <a:rPr lang="en-GB" dirty="0" err="1"/>
              <a:t>OpenShift</a:t>
            </a:r>
            <a:r>
              <a:rPr lang="en-GB" dirty="0"/>
              <a:t> resources</a:t>
            </a:r>
          </a:p>
          <a:p>
            <a:r>
              <a:rPr lang="en-GB" dirty="0" err="1"/>
              <a:t>configserv</a:t>
            </a:r>
            <a:r>
              <a:rPr lang="en-GB" dirty="0"/>
              <a:t> – configuration service</a:t>
            </a:r>
          </a:p>
          <a:p>
            <a:pPr lvl="1"/>
            <a:r>
              <a:rPr lang="en-GB" dirty="0"/>
              <a:t>Clients connect in order to subscribe to address config &amp; do service discovery</a:t>
            </a:r>
          </a:p>
          <a:p>
            <a:pPr lvl="1"/>
            <a:r>
              <a:rPr lang="en-GB" dirty="0"/>
              <a:t>Bridge between </a:t>
            </a:r>
            <a:r>
              <a:rPr lang="en-GB" dirty="0" err="1"/>
              <a:t>OpenShift</a:t>
            </a:r>
            <a:r>
              <a:rPr lang="en-GB" dirty="0"/>
              <a:t> and AMQP</a:t>
            </a:r>
          </a:p>
          <a:p>
            <a:r>
              <a:rPr lang="en-GB" dirty="0" err="1"/>
              <a:t>ragent</a:t>
            </a:r>
            <a:r>
              <a:rPr lang="en-GB" dirty="0"/>
              <a:t> – router agent</a:t>
            </a:r>
          </a:p>
          <a:p>
            <a:pPr lvl="1"/>
            <a:r>
              <a:rPr lang="en-GB" dirty="0"/>
              <a:t>Each router instance connects to the router agent</a:t>
            </a:r>
          </a:p>
          <a:p>
            <a:pPr lvl="1"/>
            <a:r>
              <a:rPr lang="en-GB" dirty="0"/>
              <a:t>Router agent configures routers with full-mesh connectivity and desired addresses</a:t>
            </a:r>
          </a:p>
          <a:p>
            <a:r>
              <a:rPr lang="en-GB" dirty="0"/>
              <a:t>queue scheduler</a:t>
            </a:r>
          </a:p>
          <a:p>
            <a:pPr lvl="1"/>
            <a:r>
              <a:rPr lang="en-GB" dirty="0"/>
              <a:t>Responsible for co-locating queues that belong to the same “group”</a:t>
            </a:r>
          </a:p>
          <a:p>
            <a:pPr lvl="1"/>
            <a:r>
              <a:rPr lang="en-GB" dirty="0"/>
              <a:t>Important for transaction support, i.e., consume from Q1, produce to Q2 with JMS local </a:t>
            </a:r>
            <a:r>
              <a:rPr lang="en-GB" dirty="0" err="1"/>
              <a:t>tx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Hawkular</a:t>
            </a:r>
            <a:r>
              <a:rPr lang="en-GB" dirty="0"/>
              <a:t> </a:t>
            </a:r>
            <a:r>
              <a:rPr lang="en-GB" dirty="0" err="1"/>
              <a:t>openshift</a:t>
            </a:r>
            <a:r>
              <a:rPr lang="en-GB" dirty="0"/>
              <a:t> agent runs on all nodes - uses </a:t>
            </a:r>
            <a:r>
              <a:rPr lang="en-GB" dirty="0" err="1"/>
              <a:t>DaemonSet</a:t>
            </a:r>
            <a:r>
              <a:rPr lang="en-GB" dirty="0"/>
              <a:t> – 1 instance per machine</a:t>
            </a:r>
          </a:p>
          <a:p>
            <a:r>
              <a:rPr lang="en-GB" dirty="0"/>
              <a:t>In broker pods, mount config map to special path called </a:t>
            </a:r>
            <a:r>
              <a:rPr lang="en-GB" dirty="0" err="1"/>
              <a:t>Hawkular</a:t>
            </a:r>
            <a:r>
              <a:rPr lang="en-GB" dirty="0"/>
              <a:t> </a:t>
            </a:r>
            <a:r>
              <a:rPr lang="en-GB" dirty="0" err="1"/>
              <a:t>OpenShift</a:t>
            </a:r>
            <a:r>
              <a:rPr lang="en-GB" dirty="0"/>
              <a:t> Agent volume. Specify endpoint type (</a:t>
            </a:r>
            <a:r>
              <a:rPr lang="en-GB" dirty="0" err="1"/>
              <a:t>Jolokia</a:t>
            </a:r>
            <a:r>
              <a:rPr lang="en-GB" dirty="0"/>
              <a:t>) and HTTP path to endpoint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79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7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1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8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86228"/>
            <a:ext cx="8002116" cy="769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17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541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560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418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620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7632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275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744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604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0539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724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89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192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3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1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4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6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8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5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3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6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9CC9-58CF-D340-A08D-7ACD545E87E3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3111500" y="-3968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581025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14532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verpass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lang="en" sz="10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3971295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15.sv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2.png"/><Relationship Id="rId5" Type="http://schemas.openxmlformats.org/officeDocument/2006/relationships/image" Target="../media/image15.svg"/><Relationship Id="rId6" Type="http://schemas.openxmlformats.org/officeDocument/2006/relationships/image" Target="../media/image11.gi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2.png"/><Relationship Id="rId5" Type="http://schemas.openxmlformats.org/officeDocument/2006/relationships/image" Target="../media/image15.svg"/><Relationship Id="rId6" Type="http://schemas.openxmlformats.org/officeDocument/2006/relationships/image" Target="../media/image11.gi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sv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7.svg"/><Relationship Id="rId8" Type="http://schemas.openxmlformats.org/officeDocument/2006/relationships/image" Target="../media/image33.png"/><Relationship Id="rId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14.png"/><Relationship Id="rId5" Type="http://schemas.openxmlformats.org/officeDocument/2006/relationships/image" Target="../media/image18.sv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4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656676" y="192305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kern="0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INTRODUCING JBOSS AMQ 7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656676" y="279935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kern="0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Flexible messaging for the enterprise, cloud, &amp; IoT</a:t>
            </a:r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136"/>
            <a:ext cx="1403747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0" y="4781550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71824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 vs. EAP 7 Broker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851324"/>
              </p:ext>
            </p:extLst>
          </p:nvPr>
        </p:nvGraphicFramePr>
        <p:xfrm>
          <a:off x="628650" y="1370009"/>
          <a:ext cx="7931832" cy="3286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761">
                  <a:extLst>
                    <a:ext uri="{9D8B030D-6E8A-4147-A177-3AD203B41FA5}">
                      <a16:colId xmlns="" xmlns:a16="http://schemas.microsoft.com/office/drawing/2014/main" val="3535207092"/>
                    </a:ext>
                  </a:extLst>
                </a:gridCol>
                <a:gridCol w="1368294">
                  <a:extLst>
                    <a:ext uri="{9D8B030D-6E8A-4147-A177-3AD203B41FA5}">
                      <a16:colId xmlns="" xmlns:a16="http://schemas.microsoft.com/office/drawing/2014/main" val="1536323368"/>
                    </a:ext>
                  </a:extLst>
                </a:gridCol>
                <a:gridCol w="1282777">
                  <a:extLst>
                    <a:ext uri="{9D8B030D-6E8A-4147-A177-3AD203B41FA5}">
                      <a16:colId xmlns="" xmlns:a16="http://schemas.microsoft.com/office/drawing/2014/main" val="428314870"/>
                    </a:ext>
                  </a:extLst>
                </a:gridCol>
              </a:tblGrid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Feature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AMQ 7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EAP 7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0407883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High performance broker based</a:t>
                      </a:r>
                      <a:r>
                        <a:rPr lang="en-GB" sz="1800" baseline="0" dirty="0"/>
                        <a:t> on </a:t>
                      </a:r>
                      <a:r>
                        <a:rPr lang="en-GB" sz="1800" baseline="0" dirty="0" err="1"/>
                        <a:t>ActiveMQ</a:t>
                      </a:r>
                      <a:r>
                        <a:rPr lang="en-GB" sz="1800" baseline="0" dirty="0"/>
                        <a:t> Artemis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2138497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baseline="0" dirty="0"/>
                        <a:t>JMS 2.0 client library using “Core” protocol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4820970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AMQP 1.0 protocol support</a:t>
                      </a: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2183157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MQTT protocol support</a:t>
                      </a: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6807354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 err="1"/>
                        <a:t>OpenWire</a:t>
                      </a:r>
                      <a:r>
                        <a:rPr lang="en-GB" sz="1800" baseline="0" dirty="0"/>
                        <a:t> protocol support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427256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56089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AMQ 7 Broker: headline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Pure Java, high-performance message broker</a:t>
            </a:r>
          </a:p>
          <a:p>
            <a:r>
              <a:rPr lang="en-GB" sz="1800" dirty="0"/>
              <a:t>Multi-protocol: AMQP 1.0, MQTT, STOMP, </a:t>
            </a:r>
            <a:r>
              <a:rPr lang="en-GB" sz="1800" dirty="0" err="1"/>
              <a:t>OpenWire</a:t>
            </a:r>
            <a:r>
              <a:rPr lang="en-GB" sz="1800" dirty="0"/>
              <a:t>, HornetQ Core</a:t>
            </a:r>
          </a:p>
          <a:p>
            <a:r>
              <a:rPr lang="en-GB" sz="1800" dirty="0"/>
              <a:t>Polyglot: Java JMS 2.0, C++, .NET, Python, JavaScript (</a:t>
            </a:r>
            <a:r>
              <a:rPr lang="en-GB" sz="1800" dirty="0" err="1"/>
              <a:t>inc.</a:t>
            </a:r>
            <a:r>
              <a:rPr lang="en-GB" sz="1800" dirty="0"/>
              <a:t> Node.js)</a:t>
            </a:r>
          </a:p>
          <a:p>
            <a:r>
              <a:rPr lang="en-GB" sz="1800" dirty="0"/>
              <a:t>Flexible persistence: high performance journal or JDBC</a:t>
            </a:r>
          </a:p>
          <a:p>
            <a:r>
              <a:rPr lang="en-GB" sz="1800" dirty="0"/>
              <a:t>Support for large messages</a:t>
            </a:r>
          </a:p>
          <a:p>
            <a:r>
              <a:rPr lang="en-GB" sz="1800" dirty="0"/>
              <a:t>Flexible clustering</a:t>
            </a:r>
          </a:p>
          <a:p>
            <a:r>
              <a:rPr lang="en-GB" sz="1800" dirty="0"/>
              <a:t>High availability: shared SAN or shared nothing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44969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internal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Fully asynchronous (non-blocking) internal architecture</a:t>
            </a:r>
          </a:p>
          <a:p>
            <a:pPr lvl="1"/>
            <a:r>
              <a:rPr lang="en-GB" dirty="0"/>
              <a:t>Developed using reactive patterns</a:t>
            </a:r>
          </a:p>
          <a:p>
            <a:pPr lvl="1"/>
            <a:r>
              <a:rPr lang="en-GB" dirty="0"/>
              <a:t>Netty IO</a:t>
            </a:r>
          </a:p>
          <a:p>
            <a:r>
              <a:rPr lang="en-GB" dirty="0"/>
              <a:t>Thread pooling</a:t>
            </a:r>
          </a:p>
          <a:p>
            <a:pPr lvl="1"/>
            <a:r>
              <a:rPr lang="en-GB" dirty="0"/>
              <a:t>Predictable thread usage (not 1 thread per client/queue/*)</a:t>
            </a:r>
          </a:p>
          <a:p>
            <a:pPr lvl="1"/>
            <a:r>
              <a:rPr lang="en-GB" dirty="0"/>
              <a:t>Configurable thread pools</a:t>
            </a:r>
          </a:p>
          <a:p>
            <a:r>
              <a:rPr lang="en-GB" dirty="0"/>
              <a:t>High performance journal</a:t>
            </a:r>
          </a:p>
          <a:p>
            <a:pPr lvl="1"/>
            <a:r>
              <a:rPr lang="en-GB" dirty="0"/>
              <a:t>Custom implementation using Linux asynchronous I/O (JNI to </a:t>
            </a:r>
            <a:r>
              <a:rPr lang="en-GB" dirty="0" err="1"/>
              <a:t>libaio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Automatically switches to Java NIO implementation when not on Linux</a:t>
            </a:r>
          </a:p>
          <a:p>
            <a:pPr lvl="1"/>
            <a:r>
              <a:rPr lang="en-GB" dirty="0"/>
              <a:t>Compaction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84394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Balance message processing across several broker nodes</a:t>
            </a:r>
          </a:p>
          <a:p>
            <a:r>
              <a:rPr lang="en-GB" dirty="0"/>
              <a:t>Brokers can be grouped into clusters</a:t>
            </a:r>
          </a:p>
          <a:p>
            <a:pPr lvl="1"/>
            <a:r>
              <a:rPr lang="en-GB" dirty="0"/>
              <a:t>Explicit configuration, discovery using UDP multicast, </a:t>
            </a:r>
            <a:r>
              <a:rPr lang="en-GB" dirty="0" err="1"/>
              <a:t>JGroups</a:t>
            </a:r>
            <a:r>
              <a:rPr lang="en-GB" dirty="0"/>
              <a:t>, …</a:t>
            </a:r>
          </a:p>
          <a:p>
            <a:r>
              <a:rPr lang="en-GB" dirty="0"/>
              <a:t>Messages arriving on cluster are balanced to different nodes to spread the load – default balancing is round robin</a:t>
            </a:r>
          </a:p>
          <a:p>
            <a:r>
              <a:rPr lang="en-GB" dirty="0"/>
              <a:t>Balancing takes into account selectors and consumers on each node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02023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high availability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3558" y="18859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73558" y="23804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295400" y="15049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731358" y="18859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2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1358" y="23804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53200" y="15049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B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267200" y="32575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267200" y="37520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114800" y="28765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C</a:t>
            </a:r>
          </a:p>
        </p:txBody>
      </p:sp>
      <p:cxnSp>
        <p:nvCxnSpPr>
          <p:cNvPr id="37" name="Curved Connector 36"/>
          <p:cNvCxnSpPr>
            <a:stCxn id="4" idx="3"/>
            <a:endCxn id="29" idx="1"/>
          </p:cNvCxnSpPr>
          <p:nvPr/>
        </p:nvCxnSpPr>
        <p:spPr>
          <a:xfrm>
            <a:off x="2286000" y="2112538"/>
            <a:ext cx="4445358" cy="48829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8" idx="3"/>
            <a:endCxn id="32" idx="3"/>
          </p:cNvCxnSpPr>
          <p:nvPr/>
        </p:nvCxnSpPr>
        <p:spPr>
          <a:xfrm flipH="1">
            <a:off x="5079642" y="2112538"/>
            <a:ext cx="2464158" cy="1859896"/>
          </a:xfrm>
          <a:prstGeom prst="curvedConnector3">
            <a:avLst>
              <a:gd name="adj1" fmla="val -927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1" idx="1"/>
            <a:endCxn id="9" idx="2"/>
          </p:cNvCxnSpPr>
          <p:nvPr/>
        </p:nvCxnSpPr>
        <p:spPr>
          <a:xfrm rot="10800000">
            <a:off x="1879780" y="2821242"/>
            <a:ext cx="2387421" cy="66289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80556" y="2384593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473558" y="2879323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2</a:t>
            </a:r>
          </a:p>
        </p:txBody>
      </p:sp>
      <p:cxnSp>
        <p:nvCxnSpPr>
          <p:cNvPr id="22" name="Curved Connector 21"/>
          <p:cNvCxnSpPr>
            <a:stCxn id="28" idx="1"/>
            <a:endCxn id="21" idx="3"/>
          </p:cNvCxnSpPr>
          <p:nvPr/>
        </p:nvCxnSpPr>
        <p:spPr>
          <a:xfrm rot="10800000" flipV="1">
            <a:off x="2286000" y="2112537"/>
            <a:ext cx="4445358" cy="98719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4280079" y="4260608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1358" y="2879323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3</a:t>
            </a:r>
          </a:p>
        </p:txBody>
      </p:sp>
      <p:cxnSp>
        <p:nvCxnSpPr>
          <p:cNvPr id="27" name="Curved Connector 26"/>
          <p:cNvCxnSpPr>
            <a:stCxn id="25" idx="3"/>
            <a:endCxn id="26" idx="2"/>
          </p:cNvCxnSpPr>
          <p:nvPr/>
        </p:nvCxnSpPr>
        <p:spPr>
          <a:xfrm flipV="1">
            <a:off x="5092521" y="3320139"/>
            <a:ext cx="2045058" cy="116705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 1 2"/>
          <p:cNvSpPr/>
          <p:nvPr/>
        </p:nvSpPr>
        <p:spPr>
          <a:xfrm>
            <a:off x="3814250" y="3195789"/>
            <a:ext cx="1821674" cy="1797705"/>
          </a:xfrm>
          <a:prstGeom prst="irregularSeal1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Boom!</a:t>
            </a:r>
            <a:endParaRPr lang="en-GB" sz="2000" dirty="0"/>
          </a:p>
        </p:txBody>
      </p:sp>
      <p:cxnSp>
        <p:nvCxnSpPr>
          <p:cNvPr id="23" name="Curved Connector 21"/>
          <p:cNvCxnSpPr>
            <a:cxnSpLocks/>
            <a:stCxn id="16" idx="3"/>
            <a:endCxn id="26" idx="1"/>
          </p:cNvCxnSpPr>
          <p:nvPr/>
        </p:nvCxnSpPr>
        <p:spPr>
          <a:xfrm>
            <a:off x="2292998" y="2611181"/>
            <a:ext cx="4438360" cy="4885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50119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2" grpId="0" animBg="1"/>
      <p:bldP spid="16" grpId="0" animBg="1"/>
      <p:bldP spid="16" grpId="1" animBg="1"/>
      <p:bldP spid="21" grpId="0" animBg="1"/>
      <p:bldP spid="25" grpId="0" animBg="1"/>
      <p:bldP spid="26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6145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AMQP-native message router based on Apache </a:t>
            </a:r>
            <a:r>
              <a:rPr lang="en-GB" dirty="0" err="1"/>
              <a:t>Qpid</a:t>
            </a:r>
            <a:r>
              <a:rPr lang="en-GB" dirty="0"/>
              <a:t> Dispatch Router</a:t>
            </a:r>
          </a:p>
          <a:p>
            <a:r>
              <a:rPr lang="en-GB" dirty="0"/>
              <a:t>Influenced by Red Hat MRG Messaging use cases</a:t>
            </a:r>
          </a:p>
          <a:p>
            <a:r>
              <a:rPr lang="en-GB" dirty="0"/>
              <a:t>Supports high performance direct messaging</a:t>
            </a:r>
          </a:p>
          <a:p>
            <a:r>
              <a:rPr lang="en-GB" dirty="0"/>
              <a:t>Best effort or end-to-end guaranteed delivery</a:t>
            </a:r>
          </a:p>
          <a:p>
            <a:r>
              <a:rPr lang="en-GB" dirty="0"/>
              <a:t>1-to-1 or 1-to-many</a:t>
            </a:r>
          </a:p>
          <a:p>
            <a:r>
              <a:rPr lang="en-GB" dirty="0"/>
              <a:t>Can be used a single instance or connected as a network</a:t>
            </a:r>
          </a:p>
          <a:p>
            <a:r>
              <a:rPr lang="en-GB" dirty="0"/>
              <a:t>Network offers shortest-path routing with redundancy</a:t>
            </a:r>
          </a:p>
          <a:p>
            <a:r>
              <a:rPr lang="en-GB" dirty="0"/>
              <a:t>Can be used standalone or in conjunction with broker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59819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rot="16200000">
            <a:off x="7153305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050062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0800000">
            <a:off x="4059144" y="2360428"/>
            <a:ext cx="220172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2541876" y="324658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3626622">
            <a:off x="3452805" y="3048453"/>
            <a:ext cx="1956480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93523" y="3787660"/>
            <a:ext cx="1004339" cy="66955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C</a:t>
            </a:r>
          </a:p>
        </p:txBody>
      </p:sp>
      <p:sp>
        <p:nvSpPr>
          <p:cNvPr id="8" name="Rectangle 7"/>
          <p:cNvSpPr/>
          <p:nvPr/>
        </p:nvSpPr>
        <p:spPr>
          <a:xfrm rot="19091736">
            <a:off x="660862" y="3071216"/>
            <a:ext cx="2042237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243" y="3813647"/>
            <a:ext cx="952050" cy="6347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17116" y="3785080"/>
            <a:ext cx="1008209" cy="67213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20847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012439" y="2825750"/>
            <a:ext cx="1244781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358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1939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985068" y="2825750"/>
            <a:ext cx="102627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946867" y="3948752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>
            <a:off x="3121214" y="2825750"/>
            <a:ext cx="16153" cy="11230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722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744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138762" y="3785407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38900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endCxn id="29" idx="0"/>
          </p:cNvCxnSpPr>
          <p:nvPr/>
        </p:nvCxnSpPr>
        <p:spPr>
          <a:xfrm flipH="1">
            <a:off x="6629400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Callout 2 (Border and Accent Bar) 30"/>
          <p:cNvSpPr/>
          <p:nvPr/>
        </p:nvSpPr>
        <p:spPr>
          <a:xfrm flipH="1">
            <a:off x="76200" y="1722378"/>
            <a:ext cx="1270591" cy="457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7778"/>
              <a:gd name="adj6" fmla="val -61801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A: </a:t>
            </a:r>
            <a:r>
              <a:rPr lang="en-GB" sz="1200" dirty="0" err="1">
                <a:solidFill>
                  <a:schemeClr val="tx1"/>
                </a:solidFill>
              </a:rPr>
              <a:t>anycast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26"/>
          <p:cNvSpPr/>
          <p:nvPr/>
        </p:nvSpPr>
        <p:spPr>
          <a:xfrm>
            <a:off x="7239000" y="3792239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E</a:t>
            </a:r>
          </a:p>
        </p:txBody>
      </p:sp>
      <p:sp>
        <p:nvSpPr>
          <p:cNvPr id="34" name="Rounded Rectangle 28"/>
          <p:cNvSpPr/>
          <p:nvPr/>
        </p:nvSpPr>
        <p:spPr>
          <a:xfrm>
            <a:off x="7542143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endCxn id="34" idx="0"/>
          </p:cNvCxnSpPr>
          <p:nvPr/>
        </p:nvCxnSpPr>
        <p:spPr>
          <a:xfrm flipH="1">
            <a:off x="7732643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62544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Oval 23"/>
          <p:cNvSpPr/>
          <p:nvPr/>
        </p:nvSpPr>
        <p:spPr>
          <a:xfrm>
            <a:off x="660991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2" name="Oval 11"/>
          <p:cNvSpPr/>
          <p:nvPr/>
        </p:nvSpPr>
        <p:spPr>
          <a:xfrm>
            <a:off x="1072683" y="5190646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6" name="Oval 35"/>
          <p:cNvSpPr/>
          <p:nvPr/>
        </p:nvSpPr>
        <p:spPr>
          <a:xfrm>
            <a:off x="1274236" y="5190645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7" name="Rectangle 36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60965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24012 C 0.07466 -0.36821 0.14497 -0.49599 0.18386 -0.49537 C 0.22257 -0.49475 0.2375 -0.2358 0.2375 -0.2355 L 0.2375 -0.2358 " pathEditMode="relative" rAng="0" ptsTypes="AAAA">
                                      <p:cBhvr>
                                        <p:cTn id="5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-1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3 -0.23766 C 0.10659 -0.37963 0.18697 -0.52099 0.26024 -0.52099 C 0.33368 -0.52099 0.46753 -0.23611 0.46753 -0.2355 L 0.46753 -0.23611 " pathEditMode="relative" rAng="0" ptsTypes="AAAA">
                                      <p:cBhvr>
                                        <p:cTn id="7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1 -0.23457 C 0.01528 -0.34043 0.04635 -0.44413 0.13889 -0.48611 C 0.2316 -0.52808 0.46319 -0.52808 0.53958 -0.48611 C 0.6158 -0.44413 0.59687 -0.23734 0.59687 -0.23457 L 0.59687 -0.23734 " pathEditMode="relative" rAng="0" ptsTypes="AAAAA">
                                      <p:cBhvr>
                                        <p:cTn id="10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4" y="-1416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4 -0.23457 C -0.00539 -0.34043 0.03211 -0.44413 0.14357 -0.48611 C 0.25521 -0.52808 0.53402 -0.52808 0.62604 -0.48611 C 0.71823 -0.44413 0.69531 -0.23734 0.69531 -0.23457 L 0.69531 -0.23734 " pathEditMode="relative" rAng="0" ptsTypes="AAAAA">
                                      <p:cBhvr>
                                        <p:cTn id="121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9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26" grpId="0" animBg="1"/>
      <p:bldP spid="19" grpId="0" animBg="1"/>
      <p:bldP spid="9" grpId="0" animBg="1"/>
      <p:bldP spid="14" grpId="0" animBg="1"/>
      <p:bldP spid="8" grpId="0" animBg="1"/>
      <p:bldP spid="5" grpId="0" animBg="1"/>
      <p:bldP spid="6" grpId="0" animBg="1"/>
      <p:bldP spid="7" grpId="0" animBg="1"/>
      <p:bldP spid="11" grpId="0" animBg="1"/>
      <p:bldP spid="15" grpId="0" animBg="1"/>
      <p:bldP spid="10" grpId="0" animBg="1"/>
      <p:bldP spid="20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4" grpId="0" animBg="1"/>
      <p:bldP spid="23" grpId="0" animBg="1"/>
      <p:bldP spid="24" grpId="0" animBg="1"/>
      <p:bldP spid="12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rot="16200000">
            <a:off x="7153305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050062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0800000">
            <a:off x="4059144" y="2360428"/>
            <a:ext cx="220172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2541876" y="324658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3626622">
            <a:off x="3452805" y="3048453"/>
            <a:ext cx="1956480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93523" y="3787660"/>
            <a:ext cx="1004339" cy="66955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C</a:t>
            </a:r>
          </a:p>
        </p:txBody>
      </p:sp>
      <p:sp>
        <p:nvSpPr>
          <p:cNvPr id="8" name="Rectangle 7"/>
          <p:cNvSpPr/>
          <p:nvPr/>
        </p:nvSpPr>
        <p:spPr>
          <a:xfrm rot="19091736">
            <a:off x="660862" y="3071216"/>
            <a:ext cx="2042237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243" y="3813647"/>
            <a:ext cx="952050" cy="6347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17116" y="3785080"/>
            <a:ext cx="1008209" cy="67213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20847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012439" y="2825750"/>
            <a:ext cx="1244781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358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B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1939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985068" y="2825750"/>
            <a:ext cx="102627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946867" y="3948752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>
            <a:off x="3121214" y="2825750"/>
            <a:ext cx="16153" cy="11230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722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744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B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138762" y="3785407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38900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endCxn id="29" idx="0"/>
          </p:cNvCxnSpPr>
          <p:nvPr/>
        </p:nvCxnSpPr>
        <p:spPr>
          <a:xfrm flipH="1">
            <a:off x="6629400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Callout 2 (Border and Accent Bar) 30"/>
          <p:cNvSpPr/>
          <p:nvPr/>
        </p:nvSpPr>
        <p:spPr>
          <a:xfrm flipH="1">
            <a:off x="76200" y="1722378"/>
            <a:ext cx="1270591" cy="457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7778"/>
              <a:gd name="adj6" fmla="val -61801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B: multicast</a:t>
            </a:r>
          </a:p>
        </p:txBody>
      </p:sp>
      <p:sp>
        <p:nvSpPr>
          <p:cNvPr id="33" name="Rounded Rectangle 26"/>
          <p:cNvSpPr/>
          <p:nvPr/>
        </p:nvSpPr>
        <p:spPr>
          <a:xfrm>
            <a:off x="7239000" y="3792239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E</a:t>
            </a:r>
          </a:p>
        </p:txBody>
      </p:sp>
      <p:sp>
        <p:nvSpPr>
          <p:cNvPr id="34" name="Rounded Rectangle 28"/>
          <p:cNvSpPr/>
          <p:nvPr/>
        </p:nvSpPr>
        <p:spPr>
          <a:xfrm>
            <a:off x="7542143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endCxn id="34" idx="0"/>
          </p:cNvCxnSpPr>
          <p:nvPr/>
        </p:nvCxnSpPr>
        <p:spPr>
          <a:xfrm flipH="1">
            <a:off x="7732643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984967" y="5190644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Oval 23"/>
          <p:cNvSpPr/>
          <p:nvPr/>
        </p:nvSpPr>
        <p:spPr>
          <a:xfrm>
            <a:off x="660991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2" name="Oval 11"/>
          <p:cNvSpPr/>
          <p:nvPr/>
        </p:nvSpPr>
        <p:spPr>
          <a:xfrm>
            <a:off x="4916674" y="5197230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7714753" y="5190644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6550382" y="5190645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0" name="Oval 39"/>
          <p:cNvSpPr/>
          <p:nvPr/>
        </p:nvSpPr>
        <p:spPr>
          <a:xfrm>
            <a:off x="1059385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6" name="Rectangle 3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8856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86 -0.23642 L 0.19444 -0.49753 " pathEditMode="relative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764 -0.49629 L -0.02118 -0.49259 L 0.00903 -0.23333 " pathEditMode="relative" ptsTypes="A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6822 -0.49599 L -0.13177 -0.49599 L 0.00261 -0.23858 " pathEditMode="relative" ptsTypes="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5295 -0.49568 L 0.57275 -0.49568 " pathEditMode="relative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2708 -0.49475 L -0.00937 -0.4929 L 0.00104 -0.23919 " pathEditMode="relative" ptsTypes="A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1533 -0.49475 L -0.0283 -0.49475 L -0.00538 -0.24105 " pathEditMode="relative" ptsTypes="A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2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6200000">
            <a:off x="2776833" y="2185638"/>
            <a:ext cx="555034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46300" y="1447138"/>
            <a:ext cx="1816100" cy="812800"/>
            <a:chOff x="2146300" y="1447138"/>
            <a:chExt cx="1816100" cy="812800"/>
          </a:xfrm>
        </p:grpSpPr>
        <p:sp>
          <p:nvSpPr>
            <p:cNvPr id="14" name="Rounded Rectangle 13"/>
            <p:cNvSpPr/>
            <p:nvPr/>
          </p:nvSpPr>
          <p:spPr>
            <a:xfrm>
              <a:off x="2146300" y="1447138"/>
              <a:ext cx="1816100" cy="81280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rtlCol="0" anchor="t"/>
            <a:lstStyle/>
            <a:p>
              <a:pPr algn="ctr"/>
              <a:r>
                <a:rPr lang="en-GB" sz="1600" dirty="0"/>
                <a:t>Broker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597150" y="1808041"/>
              <a:ext cx="1136650" cy="299497"/>
            </a:xfrm>
            <a:prstGeom prst="rect">
              <a:avLst/>
            </a:prstGeom>
            <a:solidFill>
              <a:srgbClr val="74C1D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875" y="1557290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GB" sz="1200" dirty="0" err="1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queue.A</a:t>
              </a:r>
              <a:endParaRPr lang="en-GB" sz="16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 rot="13704310">
            <a:off x="2859683" y="3542439"/>
            <a:ext cx="172224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79251">
            <a:off x="1499688" y="3557328"/>
            <a:ext cx="172224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 + Broker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6850" y="4197350"/>
            <a:ext cx="1219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52800" y="4197350"/>
            <a:ext cx="1219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597150"/>
            <a:ext cx="18288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rtlCol="0" anchor="t"/>
          <a:lstStyle/>
          <a:p>
            <a:pPr algn="ctr"/>
            <a:r>
              <a:rPr lang="en-GB" sz="16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32861" y="43397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850639" y="3232150"/>
            <a:ext cx="103308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86830" y="3003550"/>
            <a:ext cx="91837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solidFill>
                  <a:schemeClr val="tx1"/>
                </a:solidFill>
              </a:rPr>
              <a:t>queue.A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60139" y="43397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218553" y="3232150"/>
            <a:ext cx="1004808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51117" y="2107538"/>
            <a:ext cx="0" cy="8953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24200" y="2107538"/>
            <a:ext cx="0" cy="8953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121424" y="-239890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5" name="Oval 34"/>
          <p:cNvSpPr/>
          <p:nvPr/>
        </p:nvSpPr>
        <p:spPr>
          <a:xfrm>
            <a:off x="2855515" y="-246968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6" name="Oval 35"/>
          <p:cNvSpPr/>
          <p:nvPr/>
        </p:nvSpPr>
        <p:spPr>
          <a:xfrm>
            <a:off x="3429000" y="-245830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" name="Line Callout 2 (Border and Accent Bar) 2"/>
          <p:cNvSpPr/>
          <p:nvPr/>
        </p:nvSpPr>
        <p:spPr>
          <a:xfrm>
            <a:off x="5181600" y="1627122"/>
            <a:ext cx="3581400" cy="231622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999"/>
              <a:gd name="adj6" fmla="val -35207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address: 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prefix: queue, waypoint = 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connector: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 host: </a:t>
            </a:r>
            <a:r>
              <a:rPr lang="en-GB" sz="1200" dirty="0" err="1">
                <a:solidFill>
                  <a:schemeClr val="tx1"/>
                </a:solidFill>
              </a:rPr>
              <a:t>bhost</a:t>
            </a:r>
            <a:r>
              <a:rPr lang="en-GB" sz="1200" dirty="0">
                <a:solidFill>
                  <a:schemeClr val="tx1"/>
                </a:solidFill>
              </a:rPr>
              <a:t>, port: </a:t>
            </a:r>
            <a:r>
              <a:rPr lang="en-GB" sz="1200" dirty="0" err="1">
                <a:solidFill>
                  <a:schemeClr val="tx1"/>
                </a:solidFill>
              </a:rPr>
              <a:t>amqp</a:t>
            </a:r>
            <a:r>
              <a:rPr lang="en-GB" sz="1200" dirty="0">
                <a:solidFill>
                  <a:schemeClr val="tx1"/>
                </a:solidFill>
              </a:rPr>
              <a:t>, name: broker1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autoLink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     </a:t>
            </a:r>
            <a:r>
              <a:rPr lang="en-GB" sz="1200" dirty="0" err="1">
                <a:solidFill>
                  <a:schemeClr val="tx1"/>
                </a:solidFill>
              </a:rPr>
              <a:t>addr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 err="1">
                <a:solidFill>
                  <a:schemeClr val="tx1"/>
                </a:solidFill>
              </a:rPr>
              <a:t>queue.A</a:t>
            </a:r>
            <a:r>
              <a:rPr lang="en-GB" sz="1200" dirty="0">
                <a:solidFill>
                  <a:schemeClr val="tx1"/>
                </a:solidFill>
              </a:rPr>
              <a:t>, connector: broker1, </a:t>
            </a:r>
            <a:r>
              <a:rPr lang="en-GB" sz="1200" dirty="0" err="1">
                <a:solidFill>
                  <a:schemeClr val="tx1"/>
                </a:solidFill>
              </a:rPr>
              <a:t>dir</a:t>
            </a:r>
            <a:r>
              <a:rPr lang="en-GB" sz="1200" dirty="0">
                <a:solidFill>
                  <a:schemeClr val="tx1"/>
                </a:solidFill>
              </a:rPr>
              <a:t>: 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autoLink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     </a:t>
            </a:r>
            <a:r>
              <a:rPr lang="en-GB" sz="1200" dirty="0" err="1">
                <a:solidFill>
                  <a:schemeClr val="tx1"/>
                </a:solidFill>
              </a:rPr>
              <a:t>addr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 err="1">
                <a:solidFill>
                  <a:schemeClr val="tx1"/>
                </a:solidFill>
              </a:rPr>
              <a:t>queue.A</a:t>
            </a:r>
            <a:r>
              <a:rPr lang="en-GB" sz="1200" dirty="0">
                <a:solidFill>
                  <a:schemeClr val="tx1"/>
                </a:solidFill>
              </a:rPr>
              <a:t>, connector: broker1, </a:t>
            </a:r>
            <a:r>
              <a:rPr lang="en-GB" sz="1200" dirty="0" err="1">
                <a:solidFill>
                  <a:schemeClr val="tx1"/>
                </a:solidFill>
              </a:rPr>
              <a:t>dir:out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773325" y="5232896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" name="Oval 29"/>
          <p:cNvSpPr/>
          <p:nvPr/>
        </p:nvSpPr>
        <p:spPr>
          <a:xfrm>
            <a:off x="1476446" y="5244958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1" name="Oval 30"/>
          <p:cNvSpPr/>
          <p:nvPr/>
        </p:nvSpPr>
        <p:spPr>
          <a:xfrm>
            <a:off x="2055172" y="5238750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2" name="Oval 31"/>
          <p:cNvSpPr/>
          <p:nvPr/>
        </p:nvSpPr>
        <p:spPr>
          <a:xfrm>
            <a:off x="2360812" y="5238750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8" name="Rectangle 27"/>
          <p:cNvSpPr/>
          <p:nvPr/>
        </p:nvSpPr>
        <p:spPr>
          <a:xfrm>
            <a:off x="1752600" y="4933950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8072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16358 C 0.05312 -0.25155 0.10694 -0.33858 0.13142 -0.41976 C 0.15607 -0.50062 0.13663 -0.61297 0.1467 -0.65093 C 0.15677 -0.68858 0.19201 -0.64661 0.19201 -0.6463 L 0.19201 -0.64661 " pathEditMode="relative" rAng="0" ptsTypes="AAAAA">
                                      <p:cBhvr>
                                        <p:cTn id="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2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16543 C 0.01597 -0.25277 0.06354 -0.33981 0.08524 -0.42098 C 0.10712 -0.50185 0.08993 -0.61389 0.09878 -0.65185 C 0.10781 -0.6895 0.13906 -0.64753 0.13906 -0.64722 L 0.13906 -0.64753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-2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16 -0.16543 C -0.02153 -0.25277 0.01944 -0.33981 0.03784 -0.42098 C 0.05677 -0.50185 0.04201 -0.61389 0.04965 -0.65185 C 0.05711 -0.6895 0.08437 -0.64753 0.08437 -0.64722 L 0.08437 -0.64753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2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0.41544 C -0.01406 0.39661 -0.03663 0.37747 -0.04635 0.41544 C -0.0559 0.45247 -0.07066 0.55926 -0.04948 0.63982 C -0.02847 0.72068 0.08039 0.8997 0.08039 0.9 L 0.08039 0.8997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31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7 0.4145 C 0.0085 0.39629 -0.00504 0.37808 -0.01111 0.41574 C -0.01736 0.45308 -0.03594 0.55957 -0.01528 0.64074 C 0.00555 0.72191 0.11302 0.90154 0.11302 0.90185 L 0.11302 0.90154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33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8 0.41327 C 0.0125 0.48425 -0.00538 0.55524 0.01354 0.63672 C 0.03229 0.71759 0.1434 0.89907 0.1434 0.89938 L 0.1434 0.89907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429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8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0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-0.16698 C 0.0842 -0.25648 0.13837 -0.34599 0.16077 -0.42531 C 0.18316 -0.50432 0.15399 -0.60401 0.16406 -0.64167 C 0.17413 -0.67932 0.2217 -0.65031 0.22118 -0.65155 C 0.22084 -0.65309 0.1717 -0.68797 0.16163 -0.65031 C 0.15156 -0.61266 0.13906 -0.50556 0.16077 -0.42531 C 0.18247 -0.34476 0.29149 -0.16698 0.29149 -0.16667 L 0.29149 -0.16698 L 0.29149 -0.16667 L 0.29149 -0.16698 L 0.29149 -0.16667 " pathEditMode="relative" rAng="0" ptsTypes="AAAAAAAAAAA">
                                      <p:cBhvr>
                                        <p:cTn id="101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56" y="-2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8" grpId="0" animBg="1"/>
      <p:bldP spid="5" grpId="0" animBg="1"/>
      <p:bldP spid="6" grpId="0" animBg="1"/>
      <p:bldP spid="7" grpId="0" animBg="1"/>
      <p:bldP spid="11" grpId="0" animBg="1"/>
      <p:bldP spid="15" grpId="0" animBg="1"/>
      <p:bldP spid="10" grpId="0" animBg="1"/>
      <p:bldP spid="34" grpId="0" animBg="1"/>
      <p:bldP spid="35" grpId="0" animBg="1"/>
      <p:bldP spid="36" grpId="0" animBg="1"/>
      <p:bldP spid="3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90600" y="285750"/>
            <a:ext cx="7391400" cy="4572000"/>
          </a:xfrm>
          <a:custGeom>
            <a:avLst/>
            <a:gdLst>
              <a:gd name="connsiteX0" fmla="*/ 0 w 7391400"/>
              <a:gd name="connsiteY0" fmla="*/ 388620 h 4572000"/>
              <a:gd name="connsiteX1" fmla="*/ 388620 w 7391400"/>
              <a:gd name="connsiteY1" fmla="*/ 0 h 4572000"/>
              <a:gd name="connsiteX2" fmla="*/ 7002780 w 7391400"/>
              <a:gd name="connsiteY2" fmla="*/ 0 h 4572000"/>
              <a:gd name="connsiteX3" fmla="*/ 7391400 w 7391400"/>
              <a:gd name="connsiteY3" fmla="*/ 388620 h 4572000"/>
              <a:gd name="connsiteX4" fmla="*/ 7391400 w 7391400"/>
              <a:gd name="connsiteY4" fmla="*/ 4183380 h 4572000"/>
              <a:gd name="connsiteX5" fmla="*/ 7002780 w 7391400"/>
              <a:gd name="connsiteY5" fmla="*/ 4572000 h 4572000"/>
              <a:gd name="connsiteX6" fmla="*/ 388620 w 7391400"/>
              <a:gd name="connsiteY6" fmla="*/ 4572000 h 4572000"/>
              <a:gd name="connsiteX7" fmla="*/ 0 w 7391400"/>
              <a:gd name="connsiteY7" fmla="*/ 4183380 h 4572000"/>
              <a:gd name="connsiteX8" fmla="*/ 0 w 7391400"/>
              <a:gd name="connsiteY8" fmla="*/ 38862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4572000">
                <a:moveTo>
                  <a:pt x="0" y="388620"/>
                </a:moveTo>
                <a:cubicBezTo>
                  <a:pt x="0" y="173991"/>
                  <a:pt x="173991" y="0"/>
                  <a:pt x="388620" y="0"/>
                </a:cubicBezTo>
                <a:lnTo>
                  <a:pt x="7002780" y="0"/>
                </a:lnTo>
                <a:cubicBezTo>
                  <a:pt x="7217409" y="0"/>
                  <a:pt x="7391400" y="173991"/>
                  <a:pt x="7391400" y="388620"/>
                </a:cubicBezTo>
                <a:lnTo>
                  <a:pt x="7391400" y="4183380"/>
                </a:lnTo>
                <a:cubicBezTo>
                  <a:pt x="7391400" y="4398009"/>
                  <a:pt x="7217409" y="4572000"/>
                  <a:pt x="7002780" y="4572000"/>
                </a:cubicBezTo>
                <a:lnTo>
                  <a:pt x="388620" y="4572000"/>
                </a:lnTo>
                <a:cubicBezTo>
                  <a:pt x="173991" y="4572000"/>
                  <a:pt x="0" y="4398009"/>
                  <a:pt x="0" y="4183380"/>
                </a:cubicBezTo>
                <a:lnTo>
                  <a:pt x="0" y="388620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53" tIns="239553" rIns="239553" bIns="3662203" numCol="1" spcCol="1270" anchor="t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>
                <a:latin typeface="+mj-lt"/>
              </a:rPr>
              <a:t>Red Hat JBoss AMQ 7</a:t>
            </a:r>
          </a:p>
        </p:txBody>
      </p:sp>
      <p:sp>
        <p:nvSpPr>
          <p:cNvPr id="5" name="Freeform 4"/>
          <p:cNvSpPr/>
          <p:nvPr/>
        </p:nvSpPr>
        <p:spPr>
          <a:xfrm>
            <a:off x="1175385" y="1428750"/>
            <a:ext cx="1108710" cy="1572071"/>
          </a:xfrm>
          <a:custGeom>
            <a:avLst/>
            <a:gdLst>
              <a:gd name="connsiteX0" fmla="*/ 0 w 1108710"/>
              <a:gd name="connsiteY0" fmla="*/ 116415 h 1572071"/>
              <a:gd name="connsiteX1" fmla="*/ 116415 w 1108710"/>
              <a:gd name="connsiteY1" fmla="*/ 0 h 1572071"/>
              <a:gd name="connsiteX2" fmla="*/ 992295 w 1108710"/>
              <a:gd name="connsiteY2" fmla="*/ 0 h 1572071"/>
              <a:gd name="connsiteX3" fmla="*/ 1108710 w 1108710"/>
              <a:gd name="connsiteY3" fmla="*/ 116415 h 1572071"/>
              <a:gd name="connsiteX4" fmla="*/ 1108710 w 1108710"/>
              <a:gd name="connsiteY4" fmla="*/ 1455656 h 1572071"/>
              <a:gd name="connsiteX5" fmla="*/ 992295 w 1108710"/>
              <a:gd name="connsiteY5" fmla="*/ 1572071 h 1572071"/>
              <a:gd name="connsiteX6" fmla="*/ 116415 w 1108710"/>
              <a:gd name="connsiteY6" fmla="*/ 1572071 h 1572071"/>
              <a:gd name="connsiteX7" fmla="*/ 0 w 1108710"/>
              <a:gd name="connsiteY7" fmla="*/ 1455656 h 1572071"/>
              <a:gd name="connsiteX8" fmla="*/ 0 w 1108710"/>
              <a:gd name="connsiteY8" fmla="*/ 116415 h 157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710" h="1572071">
                <a:moveTo>
                  <a:pt x="0" y="116415"/>
                </a:moveTo>
                <a:cubicBezTo>
                  <a:pt x="0" y="52121"/>
                  <a:pt x="52121" y="0"/>
                  <a:pt x="116415" y="0"/>
                </a:cubicBezTo>
                <a:lnTo>
                  <a:pt x="992295" y="0"/>
                </a:lnTo>
                <a:cubicBezTo>
                  <a:pt x="1056589" y="0"/>
                  <a:pt x="1108710" y="52121"/>
                  <a:pt x="1108710" y="116415"/>
                </a:cubicBezTo>
                <a:lnTo>
                  <a:pt x="1108710" y="1455656"/>
                </a:lnTo>
                <a:cubicBezTo>
                  <a:pt x="1108710" y="1519950"/>
                  <a:pt x="1056589" y="1572071"/>
                  <a:pt x="992295" y="1572071"/>
                </a:cubicBezTo>
                <a:lnTo>
                  <a:pt x="116415" y="1572071"/>
                </a:lnTo>
                <a:cubicBezTo>
                  <a:pt x="52121" y="1572071"/>
                  <a:pt x="0" y="1519950"/>
                  <a:pt x="0" y="1455656"/>
                </a:cubicBezTo>
                <a:lnTo>
                  <a:pt x="0" y="116415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057" tIns="95057" rIns="95057" bIns="95057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Standard protocols</a:t>
            </a:r>
          </a:p>
        </p:txBody>
      </p:sp>
      <p:sp>
        <p:nvSpPr>
          <p:cNvPr id="6" name="Freeform 5"/>
          <p:cNvSpPr/>
          <p:nvPr/>
        </p:nvSpPr>
        <p:spPr>
          <a:xfrm>
            <a:off x="1175385" y="3055282"/>
            <a:ext cx="1108710" cy="1572071"/>
          </a:xfrm>
          <a:custGeom>
            <a:avLst/>
            <a:gdLst>
              <a:gd name="connsiteX0" fmla="*/ 0 w 1108710"/>
              <a:gd name="connsiteY0" fmla="*/ 116415 h 1572071"/>
              <a:gd name="connsiteX1" fmla="*/ 116415 w 1108710"/>
              <a:gd name="connsiteY1" fmla="*/ 0 h 1572071"/>
              <a:gd name="connsiteX2" fmla="*/ 992295 w 1108710"/>
              <a:gd name="connsiteY2" fmla="*/ 0 h 1572071"/>
              <a:gd name="connsiteX3" fmla="*/ 1108710 w 1108710"/>
              <a:gd name="connsiteY3" fmla="*/ 116415 h 1572071"/>
              <a:gd name="connsiteX4" fmla="*/ 1108710 w 1108710"/>
              <a:gd name="connsiteY4" fmla="*/ 1455656 h 1572071"/>
              <a:gd name="connsiteX5" fmla="*/ 992295 w 1108710"/>
              <a:gd name="connsiteY5" fmla="*/ 1572071 h 1572071"/>
              <a:gd name="connsiteX6" fmla="*/ 116415 w 1108710"/>
              <a:gd name="connsiteY6" fmla="*/ 1572071 h 1572071"/>
              <a:gd name="connsiteX7" fmla="*/ 0 w 1108710"/>
              <a:gd name="connsiteY7" fmla="*/ 1455656 h 1572071"/>
              <a:gd name="connsiteX8" fmla="*/ 0 w 1108710"/>
              <a:gd name="connsiteY8" fmla="*/ 116415 h 157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710" h="1572071">
                <a:moveTo>
                  <a:pt x="0" y="116415"/>
                </a:moveTo>
                <a:cubicBezTo>
                  <a:pt x="0" y="52121"/>
                  <a:pt x="52121" y="0"/>
                  <a:pt x="116415" y="0"/>
                </a:cubicBezTo>
                <a:lnTo>
                  <a:pt x="992295" y="0"/>
                </a:lnTo>
                <a:cubicBezTo>
                  <a:pt x="1056589" y="0"/>
                  <a:pt x="1108710" y="52121"/>
                  <a:pt x="1108710" y="116415"/>
                </a:cubicBezTo>
                <a:lnTo>
                  <a:pt x="1108710" y="1455656"/>
                </a:lnTo>
                <a:cubicBezTo>
                  <a:pt x="1108710" y="1519950"/>
                  <a:pt x="1056589" y="1572071"/>
                  <a:pt x="992295" y="1572071"/>
                </a:cubicBezTo>
                <a:lnTo>
                  <a:pt x="116415" y="1572071"/>
                </a:lnTo>
                <a:cubicBezTo>
                  <a:pt x="52121" y="1572071"/>
                  <a:pt x="0" y="1519950"/>
                  <a:pt x="0" y="1455656"/>
                </a:cubicBezTo>
                <a:lnTo>
                  <a:pt x="0" y="116415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057" tIns="95057" rIns="95057" bIns="95057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</a:pPr>
            <a:r>
              <a:rPr lang="en-US" sz="1400" b="1" dirty="0"/>
              <a:t>Common tooling</a:t>
            </a:r>
          </a:p>
        </p:txBody>
      </p:sp>
      <p:sp>
        <p:nvSpPr>
          <p:cNvPr id="7" name="Freeform 6"/>
          <p:cNvSpPr/>
          <p:nvPr/>
        </p:nvSpPr>
        <p:spPr>
          <a:xfrm>
            <a:off x="2468880" y="1428750"/>
            <a:ext cx="5728335" cy="3200400"/>
          </a:xfrm>
          <a:custGeom>
            <a:avLst/>
            <a:gdLst>
              <a:gd name="connsiteX0" fmla="*/ 0 w 5728335"/>
              <a:gd name="connsiteY0" fmla="*/ 336042 h 3200400"/>
              <a:gd name="connsiteX1" fmla="*/ 336042 w 5728335"/>
              <a:gd name="connsiteY1" fmla="*/ 0 h 3200400"/>
              <a:gd name="connsiteX2" fmla="*/ 5392293 w 5728335"/>
              <a:gd name="connsiteY2" fmla="*/ 0 h 3200400"/>
              <a:gd name="connsiteX3" fmla="*/ 5728335 w 5728335"/>
              <a:gd name="connsiteY3" fmla="*/ 336042 h 3200400"/>
              <a:gd name="connsiteX4" fmla="*/ 5728335 w 5728335"/>
              <a:gd name="connsiteY4" fmla="*/ 2864358 h 3200400"/>
              <a:gd name="connsiteX5" fmla="*/ 5392293 w 5728335"/>
              <a:gd name="connsiteY5" fmla="*/ 3200400 h 3200400"/>
              <a:gd name="connsiteX6" fmla="*/ 336042 w 5728335"/>
              <a:gd name="connsiteY6" fmla="*/ 3200400 h 3200400"/>
              <a:gd name="connsiteX7" fmla="*/ 0 w 5728335"/>
              <a:gd name="connsiteY7" fmla="*/ 2864358 h 3200400"/>
              <a:gd name="connsiteX8" fmla="*/ 0 w 5728335"/>
              <a:gd name="connsiteY8" fmla="*/ 336042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8335" h="3200400">
                <a:moveTo>
                  <a:pt x="0" y="336042"/>
                </a:moveTo>
                <a:cubicBezTo>
                  <a:pt x="0" y="150451"/>
                  <a:pt x="150451" y="0"/>
                  <a:pt x="336042" y="0"/>
                </a:cubicBezTo>
                <a:lnTo>
                  <a:pt x="5392293" y="0"/>
                </a:lnTo>
                <a:cubicBezTo>
                  <a:pt x="5577884" y="0"/>
                  <a:pt x="5728335" y="150451"/>
                  <a:pt x="5728335" y="336042"/>
                </a:cubicBezTo>
                <a:lnTo>
                  <a:pt x="5728335" y="2864358"/>
                </a:lnTo>
                <a:cubicBezTo>
                  <a:pt x="5728335" y="3049949"/>
                  <a:pt x="5577884" y="3200400"/>
                  <a:pt x="5392293" y="3200400"/>
                </a:cubicBezTo>
                <a:lnTo>
                  <a:pt x="336042" y="3200400"/>
                </a:lnTo>
                <a:cubicBezTo>
                  <a:pt x="150451" y="3200400"/>
                  <a:pt x="0" y="3049949"/>
                  <a:pt x="0" y="2864358"/>
                </a:cubicBezTo>
                <a:lnTo>
                  <a:pt x="0" y="33604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53" tIns="186053" rIns="186053" bIns="2130677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Flexible, standards-based messaging for the enterprise, cloud and Internet of Things</a:t>
            </a:r>
          </a:p>
        </p:txBody>
      </p:sp>
      <p:sp>
        <p:nvSpPr>
          <p:cNvPr id="8" name="Freeform 7"/>
          <p:cNvSpPr/>
          <p:nvPr/>
        </p:nvSpPr>
        <p:spPr>
          <a:xfrm>
            <a:off x="261208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Broker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New broker core with modern </a:t>
            </a:r>
            <a:r>
              <a:rPr lang="en-US" sz="1100" kern="1200" dirty="0" err="1">
                <a:solidFill>
                  <a:schemeClr val="tx1"/>
                </a:solidFill>
              </a:rPr>
              <a:t>async</a:t>
            </a:r>
            <a:r>
              <a:rPr lang="en-US" sz="1100" kern="1200" dirty="0">
                <a:solidFill>
                  <a:schemeClr val="tx1"/>
                </a:solidFill>
              </a:rPr>
              <a:t> architecture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Improved performance and scalability</a:t>
            </a:r>
          </a:p>
        </p:txBody>
      </p:sp>
      <p:sp>
        <p:nvSpPr>
          <p:cNvPr id="9" name="Freeform 8"/>
          <p:cNvSpPr/>
          <p:nvPr/>
        </p:nvSpPr>
        <p:spPr>
          <a:xfrm>
            <a:off x="443680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Interconnect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Message router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High-performance direct messaging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Distributed messaging backbone</a:t>
            </a:r>
          </a:p>
        </p:txBody>
      </p:sp>
      <p:sp>
        <p:nvSpPr>
          <p:cNvPr id="10" name="Freeform 9"/>
          <p:cNvSpPr/>
          <p:nvPr/>
        </p:nvSpPr>
        <p:spPr>
          <a:xfrm>
            <a:off x="626152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Clients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New set of AMQP 1.0 clients</a:t>
            </a:r>
          </a:p>
          <a:p>
            <a:pPr marL="114300" lvl="1" indent="-114300" defTabSz="5334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GB" sz="1100" dirty="0">
                <a:solidFill>
                  <a:schemeClr val="tx1"/>
                </a:solidFill>
              </a:rPr>
              <a:t>Support for AMQ 6.x and HornetQ clients for backward compatibility</a:t>
            </a:r>
            <a:endParaRPr lang="en-US" sz="1100" kern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4845637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79736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-552450"/>
            <a:ext cx="2895600" cy="2895600"/>
          </a:xfrm>
          <a:prstGeom prst="rect">
            <a:avLst/>
          </a:prstGeom>
        </p:spPr>
      </p:pic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pic>
        <p:nvPicPr>
          <p:cNvPr id="1030" name="Picture 6" descr="http://www.tshirtbordello.com/media/catalog/product/cache/1/image/600x/040ec09b1e35df139433887a97daa66f/v/a/vandelay-industries-lg-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4" y="134241"/>
            <a:ext cx="7239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67000" y="1248182"/>
            <a:ext cx="685800" cy="685800"/>
            <a:chOff x="1600200" y="2495550"/>
            <a:chExt cx="685800" cy="685800"/>
          </a:xfrm>
        </p:grpSpPr>
        <p:sp>
          <p:nvSpPr>
            <p:cNvPr id="23" name="Oval 22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Graphic 19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19" name="Straight Connector 118"/>
          <p:cNvCxnSpPr>
            <a:cxnSpLocks/>
            <a:stCxn id="114" idx="6"/>
            <a:endCxn id="23" idx="1"/>
          </p:cNvCxnSpPr>
          <p:nvPr/>
        </p:nvCxnSpPr>
        <p:spPr>
          <a:xfrm>
            <a:off x="1978222" y="1020066"/>
            <a:ext cx="789211" cy="32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2422" y="677166"/>
            <a:ext cx="685800" cy="685800"/>
            <a:chOff x="1614067" y="2579197"/>
            <a:chExt cx="685800" cy="685800"/>
          </a:xfrm>
        </p:grpSpPr>
        <p:sp>
          <p:nvSpPr>
            <p:cNvPr id="114" name="Oval 113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6" name="Freeform: Shape 115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7" name="Freeform: Shape 116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8" name="Freeform: Shape 117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" name="Rectangle: Rounded Corners 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58" name="Oval 5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9" name="Graphic 58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6241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17901 L 0.12187 -0.38981 L 0.22274 -0.18055 " pathEditMode="relative" ptsTypes="AAA">
                                      <p:cBhvr>
                                        <p:cTn id="73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23889 L 0.12187 -0.44969 L 0.22274 -0.24074 " pathEditMode="relative" rAng="0" ptsTypes="AAA">
                                      <p:cBhvr>
                                        <p:cTn id="77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27191 L 0.1217 -0.4787 L 0.22187 -0.27191 " pathEditMode="relative" ptsTypes="AAA">
                                      <p:cBhvr>
                                        <p:cTn id="8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6 -0.17932 L 0.06632 -0.39043 L -0.07344 -0.72222 L -0.22483 -0.83734 L -0.22483 -0.83734 L -0.22483 -0.83734 " pathEditMode="relative" ptsTypes="AAAAAA">
                                      <p:cBhvr>
                                        <p:cTn id="85" dur="3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8 -0.17778 L 0.01319 -0.38765 L 0.25729 -0.72191 L 0.3783 -0.83981 " pathEditMode="relative" ptsTypes="AAAA">
                                      <p:cBhvr>
                                        <p:cTn id="87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4" name="Rectangle: Rounded Corners 5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694" y="-552450"/>
            <a:ext cx="3111106" cy="2895600"/>
            <a:chOff x="241694" y="-552450"/>
            <a:chExt cx="3111106" cy="2895600"/>
          </a:xfrm>
        </p:grpSpPr>
        <p:grpSp>
          <p:nvGrpSpPr>
            <p:cNvPr id="4" name="Group 3"/>
            <p:cNvGrpSpPr/>
            <p:nvPr/>
          </p:nvGrpSpPr>
          <p:grpSpPr>
            <a:xfrm>
              <a:off x="304800" y="-552450"/>
              <a:ext cx="3048000" cy="2895600"/>
              <a:chOff x="304800" y="-552450"/>
              <a:chExt cx="3048000" cy="2895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04800" y="-552450"/>
                <a:ext cx="3048000" cy="2895600"/>
                <a:chOff x="304800" y="-552450"/>
                <a:chExt cx="3048000" cy="2895600"/>
              </a:xfrm>
            </p:grpSpPr>
            <p:pic>
              <p:nvPicPr>
                <p:cNvPr id="18" name="Graphic 17" descr="Cloud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" y="-552450"/>
                  <a:ext cx="2895600" cy="2895600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2667000" y="1248182"/>
                  <a:ext cx="685800" cy="685800"/>
                  <a:chOff x="1600200" y="2495550"/>
                  <a:chExt cx="685800" cy="685800"/>
                </a:xfrm>
              </p:grpSpPr>
              <p:sp>
                <p:nvSpPr>
                  <p:cNvPr id="23" name="Oval 22"/>
                  <p:cNvSpPr/>
                  <p:nvPr/>
                </p:nvSpPr>
                <p:spPr>
                  <a:xfrm>
                    <a:off x="1600200" y="2495550"/>
                    <a:ext cx="685800" cy="685800"/>
                  </a:xfrm>
                  <a:prstGeom prst="ellipse">
                    <a:avLst/>
                  </a:prstGeom>
                  <a:solidFill>
                    <a:srgbClr val="09819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0" name="Graphic 19" descr="Network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=""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2571750"/>
                    <a:ext cx="533400" cy="533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19" name="Straight Connector 118"/>
              <p:cNvCxnSpPr>
                <a:cxnSpLocks/>
                <a:stCxn id="114" idx="6"/>
                <a:endCxn id="23" idx="1"/>
              </p:cNvCxnSpPr>
              <p:nvPr/>
            </p:nvCxnSpPr>
            <p:spPr>
              <a:xfrm>
                <a:off x="1978222" y="1020066"/>
                <a:ext cx="789211" cy="3285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292422" y="677166"/>
                <a:ext cx="685800" cy="685800"/>
                <a:chOff x="1614067" y="2579197"/>
                <a:chExt cx="685800" cy="68580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1614067" y="2579197"/>
                  <a:ext cx="685800" cy="685800"/>
                </a:xfrm>
                <a:prstGeom prst="ellipse">
                  <a:avLst/>
                </a:prstGeom>
                <a:solidFill>
                  <a:srgbClr val="09819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1728466" y="2661705"/>
                  <a:ext cx="453081" cy="520784"/>
                  <a:chOff x="3039560" y="522834"/>
                  <a:chExt cx="3182486" cy="3658028"/>
                </a:xfrm>
              </p:grpSpPr>
              <p:sp>
                <p:nvSpPr>
                  <p:cNvPr id="116" name="Freeform: Shape 115"/>
                  <p:cNvSpPr/>
                  <p:nvPr/>
                </p:nvSpPr>
                <p:spPr>
                  <a:xfrm>
                    <a:off x="4210130" y="2168947"/>
                    <a:ext cx="2011916" cy="2011915"/>
                  </a:xfrm>
                  <a:custGeom>
                    <a:avLst/>
                    <a:gdLst>
                      <a:gd name="connsiteX0" fmla="*/ 1586555 w 2235200"/>
                      <a:gd name="connsiteY0" fmla="*/ 356377 h 2235200"/>
                      <a:gd name="connsiteX1" fmla="*/ 1760418 w 2235200"/>
                      <a:gd name="connsiteY1" fmla="*/ 210481 h 2235200"/>
                      <a:gd name="connsiteX2" fmla="*/ 1899314 w 2235200"/>
                      <a:gd name="connsiteY2" fmla="*/ 327029 h 2235200"/>
                      <a:gd name="connsiteX3" fmla="*/ 1785825 w 2235200"/>
                      <a:gd name="connsiteY3" fmla="*/ 523585 h 2235200"/>
                      <a:gd name="connsiteX4" fmla="*/ 1966144 w 2235200"/>
                      <a:gd name="connsiteY4" fmla="*/ 835907 h 2235200"/>
                      <a:gd name="connsiteX5" fmla="*/ 2193112 w 2235200"/>
                      <a:gd name="connsiteY5" fmla="*/ 835901 h 2235200"/>
                      <a:gd name="connsiteX6" fmla="*/ 2224597 w 2235200"/>
                      <a:gd name="connsiteY6" fmla="*/ 1014463 h 2235200"/>
                      <a:gd name="connsiteX7" fmla="*/ 2011316 w 2235200"/>
                      <a:gd name="connsiteY7" fmla="*/ 1092085 h 2235200"/>
                      <a:gd name="connsiteX8" fmla="*/ 1948692 w 2235200"/>
                      <a:gd name="connsiteY8" fmla="*/ 1447245 h 2235200"/>
                      <a:gd name="connsiteX9" fmla="*/ 2122562 w 2235200"/>
                      <a:gd name="connsiteY9" fmla="*/ 1593132 h 2235200"/>
                      <a:gd name="connsiteX10" fmla="*/ 2031904 w 2235200"/>
                      <a:gd name="connsiteY10" fmla="*/ 1750157 h 2235200"/>
                      <a:gd name="connsiteX11" fmla="*/ 1818627 w 2235200"/>
                      <a:gd name="connsiteY11" fmla="*/ 1672524 h 2235200"/>
                      <a:gd name="connsiteX12" fmla="*/ 1542362 w 2235200"/>
                      <a:gd name="connsiteY12" fmla="*/ 1904338 h 2235200"/>
                      <a:gd name="connsiteX13" fmla="*/ 1581780 w 2235200"/>
                      <a:gd name="connsiteY13" fmla="*/ 2127856 h 2235200"/>
                      <a:gd name="connsiteX14" fmla="*/ 1411398 w 2235200"/>
                      <a:gd name="connsiteY14" fmla="*/ 2189870 h 2235200"/>
                      <a:gd name="connsiteX15" fmla="*/ 1297919 w 2235200"/>
                      <a:gd name="connsiteY15" fmla="*/ 1993308 h 2235200"/>
                      <a:gd name="connsiteX16" fmla="*/ 937280 w 2235200"/>
                      <a:gd name="connsiteY16" fmla="*/ 1993308 h 2235200"/>
                      <a:gd name="connsiteX17" fmla="*/ 823802 w 2235200"/>
                      <a:gd name="connsiteY17" fmla="*/ 2189870 h 2235200"/>
                      <a:gd name="connsiteX18" fmla="*/ 653420 w 2235200"/>
                      <a:gd name="connsiteY18" fmla="*/ 2127856 h 2235200"/>
                      <a:gd name="connsiteX19" fmla="*/ 692839 w 2235200"/>
                      <a:gd name="connsiteY19" fmla="*/ 1904338 h 2235200"/>
                      <a:gd name="connsiteX20" fmla="*/ 416574 w 2235200"/>
                      <a:gd name="connsiteY20" fmla="*/ 1672524 h 2235200"/>
                      <a:gd name="connsiteX21" fmla="*/ 203296 w 2235200"/>
                      <a:gd name="connsiteY21" fmla="*/ 1750157 h 2235200"/>
                      <a:gd name="connsiteX22" fmla="*/ 112638 w 2235200"/>
                      <a:gd name="connsiteY22" fmla="*/ 1593132 h 2235200"/>
                      <a:gd name="connsiteX23" fmla="*/ 286508 w 2235200"/>
                      <a:gd name="connsiteY23" fmla="*/ 1447245 h 2235200"/>
                      <a:gd name="connsiteX24" fmla="*/ 223884 w 2235200"/>
                      <a:gd name="connsiteY24" fmla="*/ 1092085 h 2235200"/>
                      <a:gd name="connsiteX25" fmla="*/ 10603 w 2235200"/>
                      <a:gd name="connsiteY25" fmla="*/ 1014463 h 2235200"/>
                      <a:gd name="connsiteX26" fmla="*/ 42088 w 2235200"/>
                      <a:gd name="connsiteY26" fmla="*/ 835901 h 2235200"/>
                      <a:gd name="connsiteX27" fmla="*/ 269055 w 2235200"/>
                      <a:gd name="connsiteY27" fmla="*/ 835907 h 2235200"/>
                      <a:gd name="connsiteX28" fmla="*/ 449374 w 2235200"/>
                      <a:gd name="connsiteY28" fmla="*/ 523585 h 2235200"/>
                      <a:gd name="connsiteX29" fmla="*/ 335886 w 2235200"/>
                      <a:gd name="connsiteY29" fmla="*/ 327029 h 2235200"/>
                      <a:gd name="connsiteX30" fmla="*/ 474782 w 2235200"/>
                      <a:gd name="connsiteY30" fmla="*/ 210481 h 2235200"/>
                      <a:gd name="connsiteX31" fmla="*/ 648645 w 2235200"/>
                      <a:gd name="connsiteY31" fmla="*/ 356377 h 2235200"/>
                      <a:gd name="connsiteX32" fmla="*/ 987535 w 2235200"/>
                      <a:gd name="connsiteY32" fmla="*/ 233031 h 2235200"/>
                      <a:gd name="connsiteX33" fmla="*/ 1026942 w 2235200"/>
                      <a:gd name="connsiteY33" fmla="*/ 9511 h 2235200"/>
                      <a:gd name="connsiteX34" fmla="*/ 1208258 w 2235200"/>
                      <a:gd name="connsiteY34" fmla="*/ 9511 h 2235200"/>
                      <a:gd name="connsiteX35" fmla="*/ 1247665 w 2235200"/>
                      <a:gd name="connsiteY35" fmla="*/ 233031 h 2235200"/>
                      <a:gd name="connsiteX36" fmla="*/ 1586555 w 2235200"/>
                      <a:gd name="connsiteY36" fmla="*/ 356377 h 223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2235200" h="2235200">
                        <a:moveTo>
                          <a:pt x="1586555" y="356377"/>
                        </a:moveTo>
                        <a:lnTo>
                          <a:pt x="1760418" y="210481"/>
                        </a:lnTo>
                        <a:lnTo>
                          <a:pt x="1899314" y="327029"/>
                        </a:lnTo>
                        <a:lnTo>
                          <a:pt x="1785825" y="523585"/>
                        </a:lnTo>
                        <a:cubicBezTo>
                          <a:pt x="1866522" y="614364"/>
                          <a:pt x="1927876" y="720632"/>
                          <a:pt x="1966144" y="835907"/>
                        </a:cubicBezTo>
                        <a:lnTo>
                          <a:pt x="2193112" y="835901"/>
                        </a:lnTo>
                        <a:lnTo>
                          <a:pt x="2224597" y="1014463"/>
                        </a:lnTo>
                        <a:lnTo>
                          <a:pt x="2011316" y="1092085"/>
                        </a:lnTo>
                        <a:cubicBezTo>
                          <a:pt x="2014782" y="1213496"/>
                          <a:pt x="1993474" y="1334341"/>
                          <a:pt x="1948692" y="1447245"/>
                        </a:cubicBezTo>
                        <a:lnTo>
                          <a:pt x="2122562" y="1593132"/>
                        </a:lnTo>
                        <a:lnTo>
                          <a:pt x="2031904" y="1750157"/>
                        </a:lnTo>
                        <a:lnTo>
                          <a:pt x="1818627" y="1672524"/>
                        </a:lnTo>
                        <a:cubicBezTo>
                          <a:pt x="1743241" y="1767759"/>
                          <a:pt x="1649240" y="1846634"/>
                          <a:pt x="1542362" y="1904338"/>
                        </a:cubicBezTo>
                        <a:lnTo>
                          <a:pt x="1581780" y="2127856"/>
                        </a:lnTo>
                        <a:lnTo>
                          <a:pt x="1411398" y="2189870"/>
                        </a:lnTo>
                        <a:lnTo>
                          <a:pt x="1297919" y="1993308"/>
                        </a:lnTo>
                        <a:cubicBezTo>
                          <a:pt x="1178954" y="2017804"/>
                          <a:pt x="1056245" y="2017804"/>
                          <a:pt x="937280" y="1993308"/>
                        </a:cubicBezTo>
                        <a:lnTo>
                          <a:pt x="823802" y="2189870"/>
                        </a:lnTo>
                        <a:lnTo>
                          <a:pt x="653420" y="2127856"/>
                        </a:lnTo>
                        <a:lnTo>
                          <a:pt x="692839" y="1904338"/>
                        </a:lnTo>
                        <a:cubicBezTo>
                          <a:pt x="585961" y="1846634"/>
                          <a:pt x="491960" y="1767758"/>
                          <a:pt x="416574" y="1672524"/>
                        </a:cubicBezTo>
                        <a:lnTo>
                          <a:pt x="203296" y="1750157"/>
                        </a:lnTo>
                        <a:lnTo>
                          <a:pt x="112638" y="1593132"/>
                        </a:lnTo>
                        <a:lnTo>
                          <a:pt x="286508" y="1447245"/>
                        </a:lnTo>
                        <a:cubicBezTo>
                          <a:pt x="241726" y="1334341"/>
                          <a:pt x="220417" y="1213496"/>
                          <a:pt x="223884" y="1092085"/>
                        </a:cubicBezTo>
                        <a:lnTo>
                          <a:pt x="10603" y="1014463"/>
                        </a:lnTo>
                        <a:lnTo>
                          <a:pt x="42088" y="835901"/>
                        </a:lnTo>
                        <a:lnTo>
                          <a:pt x="269055" y="835907"/>
                        </a:lnTo>
                        <a:cubicBezTo>
                          <a:pt x="307323" y="720632"/>
                          <a:pt x="368677" y="614363"/>
                          <a:pt x="449374" y="523585"/>
                        </a:cubicBezTo>
                        <a:lnTo>
                          <a:pt x="335886" y="327029"/>
                        </a:lnTo>
                        <a:lnTo>
                          <a:pt x="474782" y="210481"/>
                        </a:lnTo>
                        <a:lnTo>
                          <a:pt x="648645" y="356377"/>
                        </a:lnTo>
                        <a:cubicBezTo>
                          <a:pt x="752057" y="292669"/>
                          <a:pt x="867366" y="250701"/>
                          <a:pt x="987535" y="233031"/>
                        </a:cubicBezTo>
                        <a:lnTo>
                          <a:pt x="1026942" y="9511"/>
                        </a:lnTo>
                        <a:lnTo>
                          <a:pt x="1208258" y="9511"/>
                        </a:lnTo>
                        <a:lnTo>
                          <a:pt x="1247665" y="233031"/>
                        </a:lnTo>
                        <a:cubicBezTo>
                          <a:pt x="1367834" y="250700"/>
                          <a:pt x="1483142" y="292669"/>
                          <a:pt x="1586555" y="356377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00175" tIns="574385" rIns="500175" bIns="613476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4000" kern="1200"/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>
                  <a:xfrm>
                    <a:off x="3039560" y="1693403"/>
                    <a:ext cx="1463212" cy="1463211"/>
                  </a:xfrm>
                  <a:custGeom>
                    <a:avLst/>
                    <a:gdLst>
                      <a:gd name="connsiteX0" fmla="*/ 1216350 w 1625600"/>
                      <a:gd name="connsiteY0" fmla="*/ 411723 h 1625600"/>
                      <a:gd name="connsiteX1" fmla="*/ 1456181 w 1625600"/>
                      <a:gd name="connsiteY1" fmla="*/ 339443 h 1625600"/>
                      <a:gd name="connsiteX2" fmla="*/ 1544430 w 1625600"/>
                      <a:gd name="connsiteY2" fmla="*/ 492294 h 1625600"/>
                      <a:gd name="connsiteX3" fmla="*/ 1361918 w 1625600"/>
                      <a:gd name="connsiteY3" fmla="*/ 663854 h 1625600"/>
                      <a:gd name="connsiteX4" fmla="*/ 1361918 w 1625600"/>
                      <a:gd name="connsiteY4" fmla="*/ 961747 h 1625600"/>
                      <a:gd name="connsiteX5" fmla="*/ 1544430 w 1625600"/>
                      <a:gd name="connsiteY5" fmla="*/ 1133306 h 1625600"/>
                      <a:gd name="connsiteX6" fmla="*/ 1456181 w 1625600"/>
                      <a:gd name="connsiteY6" fmla="*/ 1286157 h 1625600"/>
                      <a:gd name="connsiteX7" fmla="*/ 1216350 w 1625600"/>
                      <a:gd name="connsiteY7" fmla="*/ 1213877 h 1625600"/>
                      <a:gd name="connsiteX8" fmla="*/ 958367 w 1625600"/>
                      <a:gd name="connsiteY8" fmla="*/ 1362823 h 1625600"/>
                      <a:gd name="connsiteX9" fmla="*/ 901049 w 1625600"/>
                      <a:gd name="connsiteY9" fmla="*/ 1606663 h 1625600"/>
                      <a:gd name="connsiteX10" fmla="*/ 724551 w 1625600"/>
                      <a:gd name="connsiteY10" fmla="*/ 1606663 h 1625600"/>
                      <a:gd name="connsiteX11" fmla="*/ 667232 w 1625600"/>
                      <a:gd name="connsiteY11" fmla="*/ 1362823 h 1625600"/>
                      <a:gd name="connsiteX12" fmla="*/ 409249 w 1625600"/>
                      <a:gd name="connsiteY12" fmla="*/ 1213877 h 1625600"/>
                      <a:gd name="connsiteX13" fmla="*/ 169419 w 1625600"/>
                      <a:gd name="connsiteY13" fmla="*/ 1286157 h 1625600"/>
                      <a:gd name="connsiteX14" fmla="*/ 81170 w 1625600"/>
                      <a:gd name="connsiteY14" fmla="*/ 1133306 h 1625600"/>
                      <a:gd name="connsiteX15" fmla="*/ 263682 w 1625600"/>
                      <a:gd name="connsiteY15" fmla="*/ 961746 h 1625600"/>
                      <a:gd name="connsiteX16" fmla="*/ 263682 w 1625600"/>
                      <a:gd name="connsiteY16" fmla="*/ 663853 h 1625600"/>
                      <a:gd name="connsiteX17" fmla="*/ 81170 w 1625600"/>
                      <a:gd name="connsiteY17" fmla="*/ 492294 h 1625600"/>
                      <a:gd name="connsiteX18" fmla="*/ 169419 w 1625600"/>
                      <a:gd name="connsiteY18" fmla="*/ 339443 h 1625600"/>
                      <a:gd name="connsiteX19" fmla="*/ 409250 w 1625600"/>
                      <a:gd name="connsiteY19" fmla="*/ 411723 h 1625600"/>
                      <a:gd name="connsiteX20" fmla="*/ 667233 w 1625600"/>
                      <a:gd name="connsiteY20" fmla="*/ 262777 h 1625600"/>
                      <a:gd name="connsiteX21" fmla="*/ 724551 w 1625600"/>
                      <a:gd name="connsiteY21" fmla="*/ 18937 h 1625600"/>
                      <a:gd name="connsiteX22" fmla="*/ 901049 w 1625600"/>
                      <a:gd name="connsiteY22" fmla="*/ 18937 h 1625600"/>
                      <a:gd name="connsiteX23" fmla="*/ 958368 w 1625600"/>
                      <a:gd name="connsiteY23" fmla="*/ 262777 h 1625600"/>
                      <a:gd name="connsiteX24" fmla="*/ 1216351 w 1625600"/>
                      <a:gd name="connsiteY24" fmla="*/ 411723 h 1625600"/>
                      <a:gd name="connsiteX25" fmla="*/ 1216350 w 1625600"/>
                      <a:gd name="connsiteY25" fmla="*/ 411723 h 1625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625600" h="1625600">
                        <a:moveTo>
                          <a:pt x="1216350" y="411723"/>
                        </a:moveTo>
                        <a:lnTo>
                          <a:pt x="1456181" y="339443"/>
                        </a:lnTo>
                        <a:lnTo>
                          <a:pt x="1544430" y="492294"/>
                        </a:lnTo>
                        <a:lnTo>
                          <a:pt x="1361918" y="663854"/>
                        </a:lnTo>
                        <a:cubicBezTo>
                          <a:pt x="1388374" y="761389"/>
                          <a:pt x="1388374" y="864211"/>
                          <a:pt x="1361918" y="961747"/>
                        </a:cubicBezTo>
                        <a:lnTo>
                          <a:pt x="1544430" y="1133306"/>
                        </a:lnTo>
                        <a:lnTo>
                          <a:pt x="1456181" y="1286157"/>
                        </a:lnTo>
                        <a:lnTo>
                          <a:pt x="1216350" y="1213877"/>
                        </a:lnTo>
                        <a:cubicBezTo>
                          <a:pt x="1145110" y="1285556"/>
                          <a:pt x="1056063" y="1336967"/>
                          <a:pt x="958367" y="1362823"/>
                        </a:cubicBezTo>
                        <a:lnTo>
                          <a:pt x="901049" y="1606663"/>
                        </a:lnTo>
                        <a:lnTo>
                          <a:pt x="724551" y="1606663"/>
                        </a:lnTo>
                        <a:lnTo>
                          <a:pt x="667232" y="1362823"/>
                        </a:lnTo>
                        <a:cubicBezTo>
                          <a:pt x="569536" y="1336967"/>
                          <a:pt x="480489" y="1285556"/>
                          <a:pt x="409249" y="1213877"/>
                        </a:cubicBezTo>
                        <a:lnTo>
                          <a:pt x="169419" y="1286157"/>
                        </a:lnTo>
                        <a:lnTo>
                          <a:pt x="81170" y="1133306"/>
                        </a:lnTo>
                        <a:lnTo>
                          <a:pt x="263682" y="961746"/>
                        </a:lnTo>
                        <a:cubicBezTo>
                          <a:pt x="237226" y="864211"/>
                          <a:pt x="237226" y="761389"/>
                          <a:pt x="263682" y="663853"/>
                        </a:cubicBezTo>
                        <a:lnTo>
                          <a:pt x="81170" y="492294"/>
                        </a:lnTo>
                        <a:lnTo>
                          <a:pt x="169419" y="339443"/>
                        </a:lnTo>
                        <a:lnTo>
                          <a:pt x="409250" y="411723"/>
                        </a:lnTo>
                        <a:cubicBezTo>
                          <a:pt x="480490" y="340044"/>
                          <a:pt x="569537" y="288633"/>
                          <a:pt x="667233" y="262777"/>
                        </a:cubicBezTo>
                        <a:lnTo>
                          <a:pt x="724551" y="18937"/>
                        </a:lnTo>
                        <a:lnTo>
                          <a:pt x="901049" y="18937"/>
                        </a:lnTo>
                        <a:lnTo>
                          <a:pt x="958368" y="262777"/>
                        </a:lnTo>
                        <a:cubicBezTo>
                          <a:pt x="1056064" y="288633"/>
                          <a:pt x="1145111" y="340044"/>
                          <a:pt x="1216351" y="411723"/>
                        </a:cubicBezTo>
                        <a:lnTo>
                          <a:pt x="1216350" y="41172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39730" tIns="442203" rIns="439730" bIns="442203" numCol="1" spcCol="1270" anchor="ctr" anchorCtr="0">
                    <a:noAutofit/>
                  </a:bodyPr>
                  <a:lstStyle/>
                  <a:p>
                    <a:pPr marL="0" lvl="0" indent="0" algn="ctr" defTabSz="10668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400" kern="1200"/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>
                  <a:xfrm>
                    <a:off x="3698005" y="522834"/>
                    <a:ext cx="1755854" cy="1755853"/>
                  </a:xfrm>
                  <a:custGeom>
                    <a:avLst/>
                    <a:gdLst>
                      <a:gd name="connsiteX0" fmla="*/ 1191775 w 1592756"/>
                      <a:gd name="connsiteY0" fmla="*/ 403405 h 1592756"/>
                      <a:gd name="connsiteX1" fmla="*/ 1426760 w 1592756"/>
                      <a:gd name="connsiteY1" fmla="*/ 332584 h 1592756"/>
                      <a:gd name="connsiteX2" fmla="*/ 1513226 w 1592756"/>
                      <a:gd name="connsiteY2" fmla="*/ 482348 h 1592756"/>
                      <a:gd name="connsiteX3" fmla="*/ 1334401 w 1592756"/>
                      <a:gd name="connsiteY3" fmla="*/ 650441 h 1592756"/>
                      <a:gd name="connsiteX4" fmla="*/ 1334401 w 1592756"/>
                      <a:gd name="connsiteY4" fmla="*/ 942315 h 1592756"/>
                      <a:gd name="connsiteX5" fmla="*/ 1513226 w 1592756"/>
                      <a:gd name="connsiteY5" fmla="*/ 1110408 h 1592756"/>
                      <a:gd name="connsiteX6" fmla="*/ 1426760 w 1592756"/>
                      <a:gd name="connsiteY6" fmla="*/ 1260172 h 1592756"/>
                      <a:gd name="connsiteX7" fmla="*/ 1191775 w 1592756"/>
                      <a:gd name="connsiteY7" fmla="*/ 1189351 h 1592756"/>
                      <a:gd name="connsiteX8" fmla="*/ 939004 w 1592756"/>
                      <a:gd name="connsiteY8" fmla="*/ 1335288 h 1592756"/>
                      <a:gd name="connsiteX9" fmla="*/ 882844 w 1592756"/>
                      <a:gd name="connsiteY9" fmla="*/ 1574202 h 1592756"/>
                      <a:gd name="connsiteX10" fmla="*/ 709912 w 1592756"/>
                      <a:gd name="connsiteY10" fmla="*/ 1574202 h 1592756"/>
                      <a:gd name="connsiteX11" fmla="*/ 653752 w 1592756"/>
                      <a:gd name="connsiteY11" fmla="*/ 1335288 h 1592756"/>
                      <a:gd name="connsiteX12" fmla="*/ 400981 w 1592756"/>
                      <a:gd name="connsiteY12" fmla="*/ 1189351 h 1592756"/>
                      <a:gd name="connsiteX13" fmla="*/ 165996 w 1592756"/>
                      <a:gd name="connsiteY13" fmla="*/ 1260172 h 1592756"/>
                      <a:gd name="connsiteX14" fmla="*/ 79530 w 1592756"/>
                      <a:gd name="connsiteY14" fmla="*/ 1110408 h 1592756"/>
                      <a:gd name="connsiteX15" fmla="*/ 258355 w 1592756"/>
                      <a:gd name="connsiteY15" fmla="*/ 942315 h 1592756"/>
                      <a:gd name="connsiteX16" fmla="*/ 258355 w 1592756"/>
                      <a:gd name="connsiteY16" fmla="*/ 650441 h 1592756"/>
                      <a:gd name="connsiteX17" fmla="*/ 79530 w 1592756"/>
                      <a:gd name="connsiteY17" fmla="*/ 482348 h 1592756"/>
                      <a:gd name="connsiteX18" fmla="*/ 165996 w 1592756"/>
                      <a:gd name="connsiteY18" fmla="*/ 332584 h 1592756"/>
                      <a:gd name="connsiteX19" fmla="*/ 400981 w 1592756"/>
                      <a:gd name="connsiteY19" fmla="*/ 403405 h 1592756"/>
                      <a:gd name="connsiteX20" fmla="*/ 653752 w 1592756"/>
                      <a:gd name="connsiteY20" fmla="*/ 257468 h 1592756"/>
                      <a:gd name="connsiteX21" fmla="*/ 709912 w 1592756"/>
                      <a:gd name="connsiteY21" fmla="*/ 18554 h 1592756"/>
                      <a:gd name="connsiteX22" fmla="*/ 882844 w 1592756"/>
                      <a:gd name="connsiteY22" fmla="*/ 18554 h 1592756"/>
                      <a:gd name="connsiteX23" fmla="*/ 939004 w 1592756"/>
                      <a:gd name="connsiteY23" fmla="*/ 257468 h 1592756"/>
                      <a:gd name="connsiteX24" fmla="*/ 1191775 w 1592756"/>
                      <a:gd name="connsiteY24" fmla="*/ 403405 h 159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592756" h="1592756">
                        <a:moveTo>
                          <a:pt x="1025173" y="402893"/>
                        </a:moveTo>
                        <a:lnTo>
                          <a:pt x="1195533" y="297380"/>
                        </a:lnTo>
                        <a:lnTo>
                          <a:pt x="1295376" y="397223"/>
                        </a:lnTo>
                        <a:lnTo>
                          <a:pt x="1189863" y="567584"/>
                        </a:lnTo>
                        <a:cubicBezTo>
                          <a:pt x="1230502" y="637475"/>
                          <a:pt x="1251792" y="716930"/>
                          <a:pt x="1251543" y="797777"/>
                        </a:cubicBezTo>
                        <a:lnTo>
                          <a:pt x="1428100" y="892558"/>
                        </a:lnTo>
                        <a:lnTo>
                          <a:pt x="1391556" y="1028945"/>
                        </a:lnTo>
                        <a:lnTo>
                          <a:pt x="1191263" y="1022749"/>
                        </a:lnTo>
                        <a:cubicBezTo>
                          <a:pt x="1151054" y="1092889"/>
                          <a:pt x="1092889" y="1151054"/>
                          <a:pt x="1022749" y="1191262"/>
                        </a:cubicBezTo>
                        <a:lnTo>
                          <a:pt x="1028945" y="1391556"/>
                        </a:lnTo>
                        <a:lnTo>
                          <a:pt x="892558" y="1428101"/>
                        </a:lnTo>
                        <a:lnTo>
                          <a:pt x="797778" y="1251543"/>
                        </a:lnTo>
                        <a:cubicBezTo>
                          <a:pt x="716930" y="1251791"/>
                          <a:pt x="637475" y="1230502"/>
                          <a:pt x="567583" y="1189863"/>
                        </a:cubicBezTo>
                        <a:lnTo>
                          <a:pt x="397223" y="1295376"/>
                        </a:lnTo>
                        <a:lnTo>
                          <a:pt x="297380" y="1195533"/>
                        </a:lnTo>
                        <a:lnTo>
                          <a:pt x="402893" y="1025172"/>
                        </a:lnTo>
                        <a:cubicBezTo>
                          <a:pt x="362254" y="955281"/>
                          <a:pt x="340964" y="875826"/>
                          <a:pt x="341213" y="794979"/>
                        </a:cubicBezTo>
                        <a:lnTo>
                          <a:pt x="164656" y="700198"/>
                        </a:lnTo>
                        <a:lnTo>
                          <a:pt x="201200" y="563811"/>
                        </a:lnTo>
                        <a:lnTo>
                          <a:pt x="401493" y="570007"/>
                        </a:lnTo>
                        <a:cubicBezTo>
                          <a:pt x="441702" y="499867"/>
                          <a:pt x="499867" y="441702"/>
                          <a:pt x="570007" y="401494"/>
                        </a:cubicBezTo>
                        <a:lnTo>
                          <a:pt x="563811" y="201200"/>
                        </a:lnTo>
                        <a:lnTo>
                          <a:pt x="700198" y="164655"/>
                        </a:lnTo>
                        <a:lnTo>
                          <a:pt x="794978" y="341213"/>
                        </a:lnTo>
                        <a:cubicBezTo>
                          <a:pt x="875826" y="340965"/>
                          <a:pt x="955281" y="362254"/>
                          <a:pt x="1025173" y="402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62611" tIns="562611" rIns="562609" bIns="562609" numCol="1" spcCol="1270" anchor="ctr" anchorCtr="0">
                    <a:noAutofit/>
                  </a:bodyPr>
                  <a:lstStyle/>
                  <a:p>
                    <a:pPr marL="0" lvl="0" indent="0" algn="ctr" defTabSz="12001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700" kern="1200"/>
                  </a:p>
                </p:txBody>
              </p:sp>
            </p:grpSp>
          </p:grpSp>
        </p:grpSp>
        <p:pic>
          <p:nvPicPr>
            <p:cNvPr id="56" name="Picture 6" descr="http://www.tshirtbordello.com/media/catalog/product/cache/1/image/600x/040ec09b1e35df139433887a97daa66f/v/a/vandelay-industries-lg-m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94" y="134241"/>
              <a:ext cx="723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62" name="Oval 61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3" name="Graphic 62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62" y="690562"/>
            <a:ext cx="8753475" cy="3762375"/>
          </a:xfrm>
          <a:prstGeom prst="rect">
            <a:avLst/>
          </a:prstGeom>
          <a:ln w="19050">
            <a:solidFill>
              <a:srgbClr val="098190"/>
            </a:solidFill>
          </a:ln>
          <a:effectLst>
            <a:outerShdw blurRad="50800" dist="38100" dir="2700000" algn="tl" rotWithShape="0">
              <a:srgbClr val="098190">
                <a:alpha val="40000"/>
              </a:srgbClr>
            </a:outerShdw>
          </a:effectLst>
        </p:spPr>
      </p:pic>
      <p:sp>
        <p:nvSpPr>
          <p:cNvPr id="55" name="Rectangle 5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91388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4" name="Rectangle: Rounded Corners 5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694" y="-552450"/>
            <a:ext cx="3111106" cy="2895600"/>
            <a:chOff x="241694" y="-552450"/>
            <a:chExt cx="3111106" cy="2895600"/>
          </a:xfrm>
        </p:grpSpPr>
        <p:grpSp>
          <p:nvGrpSpPr>
            <p:cNvPr id="4" name="Group 3"/>
            <p:cNvGrpSpPr/>
            <p:nvPr/>
          </p:nvGrpSpPr>
          <p:grpSpPr>
            <a:xfrm>
              <a:off x="304800" y="-552450"/>
              <a:ext cx="3048000" cy="2895600"/>
              <a:chOff x="304800" y="-552450"/>
              <a:chExt cx="3048000" cy="2895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04800" y="-552450"/>
                <a:ext cx="3048000" cy="2895600"/>
                <a:chOff x="304800" y="-552450"/>
                <a:chExt cx="3048000" cy="2895600"/>
              </a:xfrm>
            </p:grpSpPr>
            <p:pic>
              <p:nvPicPr>
                <p:cNvPr id="18" name="Graphic 17" descr="Cloud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" y="-552450"/>
                  <a:ext cx="2895600" cy="2895600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2667000" y="1248182"/>
                  <a:ext cx="685800" cy="685800"/>
                  <a:chOff x="1600200" y="2495550"/>
                  <a:chExt cx="685800" cy="685800"/>
                </a:xfrm>
              </p:grpSpPr>
              <p:sp>
                <p:nvSpPr>
                  <p:cNvPr id="23" name="Oval 22"/>
                  <p:cNvSpPr/>
                  <p:nvPr/>
                </p:nvSpPr>
                <p:spPr>
                  <a:xfrm>
                    <a:off x="1600200" y="2495550"/>
                    <a:ext cx="685800" cy="685800"/>
                  </a:xfrm>
                  <a:prstGeom prst="ellipse">
                    <a:avLst/>
                  </a:prstGeom>
                  <a:solidFill>
                    <a:srgbClr val="09819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0" name="Graphic 19" descr="Network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=""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2571750"/>
                    <a:ext cx="533400" cy="533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19" name="Straight Connector 118"/>
              <p:cNvCxnSpPr>
                <a:cxnSpLocks/>
                <a:stCxn id="114" idx="6"/>
                <a:endCxn id="23" idx="1"/>
              </p:cNvCxnSpPr>
              <p:nvPr/>
            </p:nvCxnSpPr>
            <p:spPr>
              <a:xfrm>
                <a:off x="1978222" y="1020066"/>
                <a:ext cx="789211" cy="3285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292422" y="677166"/>
                <a:ext cx="685800" cy="685800"/>
                <a:chOff x="1614067" y="2579197"/>
                <a:chExt cx="685800" cy="68580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1614067" y="2579197"/>
                  <a:ext cx="685800" cy="685800"/>
                </a:xfrm>
                <a:prstGeom prst="ellipse">
                  <a:avLst/>
                </a:prstGeom>
                <a:solidFill>
                  <a:srgbClr val="09819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1728466" y="2661705"/>
                  <a:ext cx="453081" cy="520784"/>
                  <a:chOff x="3039560" y="522834"/>
                  <a:chExt cx="3182486" cy="3658028"/>
                </a:xfrm>
              </p:grpSpPr>
              <p:sp>
                <p:nvSpPr>
                  <p:cNvPr id="116" name="Freeform: Shape 115"/>
                  <p:cNvSpPr/>
                  <p:nvPr/>
                </p:nvSpPr>
                <p:spPr>
                  <a:xfrm>
                    <a:off x="4210130" y="2168947"/>
                    <a:ext cx="2011916" cy="2011915"/>
                  </a:xfrm>
                  <a:custGeom>
                    <a:avLst/>
                    <a:gdLst>
                      <a:gd name="connsiteX0" fmla="*/ 1586555 w 2235200"/>
                      <a:gd name="connsiteY0" fmla="*/ 356377 h 2235200"/>
                      <a:gd name="connsiteX1" fmla="*/ 1760418 w 2235200"/>
                      <a:gd name="connsiteY1" fmla="*/ 210481 h 2235200"/>
                      <a:gd name="connsiteX2" fmla="*/ 1899314 w 2235200"/>
                      <a:gd name="connsiteY2" fmla="*/ 327029 h 2235200"/>
                      <a:gd name="connsiteX3" fmla="*/ 1785825 w 2235200"/>
                      <a:gd name="connsiteY3" fmla="*/ 523585 h 2235200"/>
                      <a:gd name="connsiteX4" fmla="*/ 1966144 w 2235200"/>
                      <a:gd name="connsiteY4" fmla="*/ 835907 h 2235200"/>
                      <a:gd name="connsiteX5" fmla="*/ 2193112 w 2235200"/>
                      <a:gd name="connsiteY5" fmla="*/ 835901 h 2235200"/>
                      <a:gd name="connsiteX6" fmla="*/ 2224597 w 2235200"/>
                      <a:gd name="connsiteY6" fmla="*/ 1014463 h 2235200"/>
                      <a:gd name="connsiteX7" fmla="*/ 2011316 w 2235200"/>
                      <a:gd name="connsiteY7" fmla="*/ 1092085 h 2235200"/>
                      <a:gd name="connsiteX8" fmla="*/ 1948692 w 2235200"/>
                      <a:gd name="connsiteY8" fmla="*/ 1447245 h 2235200"/>
                      <a:gd name="connsiteX9" fmla="*/ 2122562 w 2235200"/>
                      <a:gd name="connsiteY9" fmla="*/ 1593132 h 2235200"/>
                      <a:gd name="connsiteX10" fmla="*/ 2031904 w 2235200"/>
                      <a:gd name="connsiteY10" fmla="*/ 1750157 h 2235200"/>
                      <a:gd name="connsiteX11" fmla="*/ 1818627 w 2235200"/>
                      <a:gd name="connsiteY11" fmla="*/ 1672524 h 2235200"/>
                      <a:gd name="connsiteX12" fmla="*/ 1542362 w 2235200"/>
                      <a:gd name="connsiteY12" fmla="*/ 1904338 h 2235200"/>
                      <a:gd name="connsiteX13" fmla="*/ 1581780 w 2235200"/>
                      <a:gd name="connsiteY13" fmla="*/ 2127856 h 2235200"/>
                      <a:gd name="connsiteX14" fmla="*/ 1411398 w 2235200"/>
                      <a:gd name="connsiteY14" fmla="*/ 2189870 h 2235200"/>
                      <a:gd name="connsiteX15" fmla="*/ 1297919 w 2235200"/>
                      <a:gd name="connsiteY15" fmla="*/ 1993308 h 2235200"/>
                      <a:gd name="connsiteX16" fmla="*/ 937280 w 2235200"/>
                      <a:gd name="connsiteY16" fmla="*/ 1993308 h 2235200"/>
                      <a:gd name="connsiteX17" fmla="*/ 823802 w 2235200"/>
                      <a:gd name="connsiteY17" fmla="*/ 2189870 h 2235200"/>
                      <a:gd name="connsiteX18" fmla="*/ 653420 w 2235200"/>
                      <a:gd name="connsiteY18" fmla="*/ 2127856 h 2235200"/>
                      <a:gd name="connsiteX19" fmla="*/ 692839 w 2235200"/>
                      <a:gd name="connsiteY19" fmla="*/ 1904338 h 2235200"/>
                      <a:gd name="connsiteX20" fmla="*/ 416574 w 2235200"/>
                      <a:gd name="connsiteY20" fmla="*/ 1672524 h 2235200"/>
                      <a:gd name="connsiteX21" fmla="*/ 203296 w 2235200"/>
                      <a:gd name="connsiteY21" fmla="*/ 1750157 h 2235200"/>
                      <a:gd name="connsiteX22" fmla="*/ 112638 w 2235200"/>
                      <a:gd name="connsiteY22" fmla="*/ 1593132 h 2235200"/>
                      <a:gd name="connsiteX23" fmla="*/ 286508 w 2235200"/>
                      <a:gd name="connsiteY23" fmla="*/ 1447245 h 2235200"/>
                      <a:gd name="connsiteX24" fmla="*/ 223884 w 2235200"/>
                      <a:gd name="connsiteY24" fmla="*/ 1092085 h 2235200"/>
                      <a:gd name="connsiteX25" fmla="*/ 10603 w 2235200"/>
                      <a:gd name="connsiteY25" fmla="*/ 1014463 h 2235200"/>
                      <a:gd name="connsiteX26" fmla="*/ 42088 w 2235200"/>
                      <a:gd name="connsiteY26" fmla="*/ 835901 h 2235200"/>
                      <a:gd name="connsiteX27" fmla="*/ 269055 w 2235200"/>
                      <a:gd name="connsiteY27" fmla="*/ 835907 h 2235200"/>
                      <a:gd name="connsiteX28" fmla="*/ 449374 w 2235200"/>
                      <a:gd name="connsiteY28" fmla="*/ 523585 h 2235200"/>
                      <a:gd name="connsiteX29" fmla="*/ 335886 w 2235200"/>
                      <a:gd name="connsiteY29" fmla="*/ 327029 h 2235200"/>
                      <a:gd name="connsiteX30" fmla="*/ 474782 w 2235200"/>
                      <a:gd name="connsiteY30" fmla="*/ 210481 h 2235200"/>
                      <a:gd name="connsiteX31" fmla="*/ 648645 w 2235200"/>
                      <a:gd name="connsiteY31" fmla="*/ 356377 h 2235200"/>
                      <a:gd name="connsiteX32" fmla="*/ 987535 w 2235200"/>
                      <a:gd name="connsiteY32" fmla="*/ 233031 h 2235200"/>
                      <a:gd name="connsiteX33" fmla="*/ 1026942 w 2235200"/>
                      <a:gd name="connsiteY33" fmla="*/ 9511 h 2235200"/>
                      <a:gd name="connsiteX34" fmla="*/ 1208258 w 2235200"/>
                      <a:gd name="connsiteY34" fmla="*/ 9511 h 2235200"/>
                      <a:gd name="connsiteX35" fmla="*/ 1247665 w 2235200"/>
                      <a:gd name="connsiteY35" fmla="*/ 233031 h 2235200"/>
                      <a:gd name="connsiteX36" fmla="*/ 1586555 w 2235200"/>
                      <a:gd name="connsiteY36" fmla="*/ 356377 h 223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2235200" h="2235200">
                        <a:moveTo>
                          <a:pt x="1586555" y="356377"/>
                        </a:moveTo>
                        <a:lnTo>
                          <a:pt x="1760418" y="210481"/>
                        </a:lnTo>
                        <a:lnTo>
                          <a:pt x="1899314" y="327029"/>
                        </a:lnTo>
                        <a:lnTo>
                          <a:pt x="1785825" y="523585"/>
                        </a:lnTo>
                        <a:cubicBezTo>
                          <a:pt x="1866522" y="614364"/>
                          <a:pt x="1927876" y="720632"/>
                          <a:pt x="1966144" y="835907"/>
                        </a:cubicBezTo>
                        <a:lnTo>
                          <a:pt x="2193112" y="835901"/>
                        </a:lnTo>
                        <a:lnTo>
                          <a:pt x="2224597" y="1014463"/>
                        </a:lnTo>
                        <a:lnTo>
                          <a:pt x="2011316" y="1092085"/>
                        </a:lnTo>
                        <a:cubicBezTo>
                          <a:pt x="2014782" y="1213496"/>
                          <a:pt x="1993474" y="1334341"/>
                          <a:pt x="1948692" y="1447245"/>
                        </a:cubicBezTo>
                        <a:lnTo>
                          <a:pt x="2122562" y="1593132"/>
                        </a:lnTo>
                        <a:lnTo>
                          <a:pt x="2031904" y="1750157"/>
                        </a:lnTo>
                        <a:lnTo>
                          <a:pt x="1818627" y="1672524"/>
                        </a:lnTo>
                        <a:cubicBezTo>
                          <a:pt x="1743241" y="1767759"/>
                          <a:pt x="1649240" y="1846634"/>
                          <a:pt x="1542362" y="1904338"/>
                        </a:cubicBezTo>
                        <a:lnTo>
                          <a:pt x="1581780" y="2127856"/>
                        </a:lnTo>
                        <a:lnTo>
                          <a:pt x="1411398" y="2189870"/>
                        </a:lnTo>
                        <a:lnTo>
                          <a:pt x="1297919" y="1993308"/>
                        </a:lnTo>
                        <a:cubicBezTo>
                          <a:pt x="1178954" y="2017804"/>
                          <a:pt x="1056245" y="2017804"/>
                          <a:pt x="937280" y="1993308"/>
                        </a:cubicBezTo>
                        <a:lnTo>
                          <a:pt x="823802" y="2189870"/>
                        </a:lnTo>
                        <a:lnTo>
                          <a:pt x="653420" y="2127856"/>
                        </a:lnTo>
                        <a:lnTo>
                          <a:pt x="692839" y="1904338"/>
                        </a:lnTo>
                        <a:cubicBezTo>
                          <a:pt x="585961" y="1846634"/>
                          <a:pt x="491960" y="1767758"/>
                          <a:pt x="416574" y="1672524"/>
                        </a:cubicBezTo>
                        <a:lnTo>
                          <a:pt x="203296" y="1750157"/>
                        </a:lnTo>
                        <a:lnTo>
                          <a:pt x="112638" y="1593132"/>
                        </a:lnTo>
                        <a:lnTo>
                          <a:pt x="286508" y="1447245"/>
                        </a:lnTo>
                        <a:cubicBezTo>
                          <a:pt x="241726" y="1334341"/>
                          <a:pt x="220417" y="1213496"/>
                          <a:pt x="223884" y="1092085"/>
                        </a:cubicBezTo>
                        <a:lnTo>
                          <a:pt x="10603" y="1014463"/>
                        </a:lnTo>
                        <a:lnTo>
                          <a:pt x="42088" y="835901"/>
                        </a:lnTo>
                        <a:lnTo>
                          <a:pt x="269055" y="835907"/>
                        </a:lnTo>
                        <a:cubicBezTo>
                          <a:pt x="307323" y="720632"/>
                          <a:pt x="368677" y="614363"/>
                          <a:pt x="449374" y="523585"/>
                        </a:cubicBezTo>
                        <a:lnTo>
                          <a:pt x="335886" y="327029"/>
                        </a:lnTo>
                        <a:lnTo>
                          <a:pt x="474782" y="210481"/>
                        </a:lnTo>
                        <a:lnTo>
                          <a:pt x="648645" y="356377"/>
                        </a:lnTo>
                        <a:cubicBezTo>
                          <a:pt x="752057" y="292669"/>
                          <a:pt x="867366" y="250701"/>
                          <a:pt x="987535" y="233031"/>
                        </a:cubicBezTo>
                        <a:lnTo>
                          <a:pt x="1026942" y="9511"/>
                        </a:lnTo>
                        <a:lnTo>
                          <a:pt x="1208258" y="9511"/>
                        </a:lnTo>
                        <a:lnTo>
                          <a:pt x="1247665" y="233031"/>
                        </a:lnTo>
                        <a:cubicBezTo>
                          <a:pt x="1367834" y="250700"/>
                          <a:pt x="1483142" y="292669"/>
                          <a:pt x="1586555" y="356377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00175" tIns="574385" rIns="500175" bIns="613476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4000" kern="1200"/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>
                  <a:xfrm>
                    <a:off x="3039560" y="1693403"/>
                    <a:ext cx="1463212" cy="1463211"/>
                  </a:xfrm>
                  <a:custGeom>
                    <a:avLst/>
                    <a:gdLst>
                      <a:gd name="connsiteX0" fmla="*/ 1216350 w 1625600"/>
                      <a:gd name="connsiteY0" fmla="*/ 411723 h 1625600"/>
                      <a:gd name="connsiteX1" fmla="*/ 1456181 w 1625600"/>
                      <a:gd name="connsiteY1" fmla="*/ 339443 h 1625600"/>
                      <a:gd name="connsiteX2" fmla="*/ 1544430 w 1625600"/>
                      <a:gd name="connsiteY2" fmla="*/ 492294 h 1625600"/>
                      <a:gd name="connsiteX3" fmla="*/ 1361918 w 1625600"/>
                      <a:gd name="connsiteY3" fmla="*/ 663854 h 1625600"/>
                      <a:gd name="connsiteX4" fmla="*/ 1361918 w 1625600"/>
                      <a:gd name="connsiteY4" fmla="*/ 961747 h 1625600"/>
                      <a:gd name="connsiteX5" fmla="*/ 1544430 w 1625600"/>
                      <a:gd name="connsiteY5" fmla="*/ 1133306 h 1625600"/>
                      <a:gd name="connsiteX6" fmla="*/ 1456181 w 1625600"/>
                      <a:gd name="connsiteY6" fmla="*/ 1286157 h 1625600"/>
                      <a:gd name="connsiteX7" fmla="*/ 1216350 w 1625600"/>
                      <a:gd name="connsiteY7" fmla="*/ 1213877 h 1625600"/>
                      <a:gd name="connsiteX8" fmla="*/ 958367 w 1625600"/>
                      <a:gd name="connsiteY8" fmla="*/ 1362823 h 1625600"/>
                      <a:gd name="connsiteX9" fmla="*/ 901049 w 1625600"/>
                      <a:gd name="connsiteY9" fmla="*/ 1606663 h 1625600"/>
                      <a:gd name="connsiteX10" fmla="*/ 724551 w 1625600"/>
                      <a:gd name="connsiteY10" fmla="*/ 1606663 h 1625600"/>
                      <a:gd name="connsiteX11" fmla="*/ 667232 w 1625600"/>
                      <a:gd name="connsiteY11" fmla="*/ 1362823 h 1625600"/>
                      <a:gd name="connsiteX12" fmla="*/ 409249 w 1625600"/>
                      <a:gd name="connsiteY12" fmla="*/ 1213877 h 1625600"/>
                      <a:gd name="connsiteX13" fmla="*/ 169419 w 1625600"/>
                      <a:gd name="connsiteY13" fmla="*/ 1286157 h 1625600"/>
                      <a:gd name="connsiteX14" fmla="*/ 81170 w 1625600"/>
                      <a:gd name="connsiteY14" fmla="*/ 1133306 h 1625600"/>
                      <a:gd name="connsiteX15" fmla="*/ 263682 w 1625600"/>
                      <a:gd name="connsiteY15" fmla="*/ 961746 h 1625600"/>
                      <a:gd name="connsiteX16" fmla="*/ 263682 w 1625600"/>
                      <a:gd name="connsiteY16" fmla="*/ 663853 h 1625600"/>
                      <a:gd name="connsiteX17" fmla="*/ 81170 w 1625600"/>
                      <a:gd name="connsiteY17" fmla="*/ 492294 h 1625600"/>
                      <a:gd name="connsiteX18" fmla="*/ 169419 w 1625600"/>
                      <a:gd name="connsiteY18" fmla="*/ 339443 h 1625600"/>
                      <a:gd name="connsiteX19" fmla="*/ 409250 w 1625600"/>
                      <a:gd name="connsiteY19" fmla="*/ 411723 h 1625600"/>
                      <a:gd name="connsiteX20" fmla="*/ 667233 w 1625600"/>
                      <a:gd name="connsiteY20" fmla="*/ 262777 h 1625600"/>
                      <a:gd name="connsiteX21" fmla="*/ 724551 w 1625600"/>
                      <a:gd name="connsiteY21" fmla="*/ 18937 h 1625600"/>
                      <a:gd name="connsiteX22" fmla="*/ 901049 w 1625600"/>
                      <a:gd name="connsiteY22" fmla="*/ 18937 h 1625600"/>
                      <a:gd name="connsiteX23" fmla="*/ 958368 w 1625600"/>
                      <a:gd name="connsiteY23" fmla="*/ 262777 h 1625600"/>
                      <a:gd name="connsiteX24" fmla="*/ 1216351 w 1625600"/>
                      <a:gd name="connsiteY24" fmla="*/ 411723 h 1625600"/>
                      <a:gd name="connsiteX25" fmla="*/ 1216350 w 1625600"/>
                      <a:gd name="connsiteY25" fmla="*/ 411723 h 1625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625600" h="1625600">
                        <a:moveTo>
                          <a:pt x="1216350" y="411723"/>
                        </a:moveTo>
                        <a:lnTo>
                          <a:pt x="1456181" y="339443"/>
                        </a:lnTo>
                        <a:lnTo>
                          <a:pt x="1544430" y="492294"/>
                        </a:lnTo>
                        <a:lnTo>
                          <a:pt x="1361918" y="663854"/>
                        </a:lnTo>
                        <a:cubicBezTo>
                          <a:pt x="1388374" y="761389"/>
                          <a:pt x="1388374" y="864211"/>
                          <a:pt x="1361918" y="961747"/>
                        </a:cubicBezTo>
                        <a:lnTo>
                          <a:pt x="1544430" y="1133306"/>
                        </a:lnTo>
                        <a:lnTo>
                          <a:pt x="1456181" y="1286157"/>
                        </a:lnTo>
                        <a:lnTo>
                          <a:pt x="1216350" y="1213877"/>
                        </a:lnTo>
                        <a:cubicBezTo>
                          <a:pt x="1145110" y="1285556"/>
                          <a:pt x="1056063" y="1336967"/>
                          <a:pt x="958367" y="1362823"/>
                        </a:cubicBezTo>
                        <a:lnTo>
                          <a:pt x="901049" y="1606663"/>
                        </a:lnTo>
                        <a:lnTo>
                          <a:pt x="724551" y="1606663"/>
                        </a:lnTo>
                        <a:lnTo>
                          <a:pt x="667232" y="1362823"/>
                        </a:lnTo>
                        <a:cubicBezTo>
                          <a:pt x="569536" y="1336967"/>
                          <a:pt x="480489" y="1285556"/>
                          <a:pt x="409249" y="1213877"/>
                        </a:cubicBezTo>
                        <a:lnTo>
                          <a:pt x="169419" y="1286157"/>
                        </a:lnTo>
                        <a:lnTo>
                          <a:pt x="81170" y="1133306"/>
                        </a:lnTo>
                        <a:lnTo>
                          <a:pt x="263682" y="961746"/>
                        </a:lnTo>
                        <a:cubicBezTo>
                          <a:pt x="237226" y="864211"/>
                          <a:pt x="237226" y="761389"/>
                          <a:pt x="263682" y="663853"/>
                        </a:cubicBezTo>
                        <a:lnTo>
                          <a:pt x="81170" y="492294"/>
                        </a:lnTo>
                        <a:lnTo>
                          <a:pt x="169419" y="339443"/>
                        </a:lnTo>
                        <a:lnTo>
                          <a:pt x="409250" y="411723"/>
                        </a:lnTo>
                        <a:cubicBezTo>
                          <a:pt x="480490" y="340044"/>
                          <a:pt x="569537" y="288633"/>
                          <a:pt x="667233" y="262777"/>
                        </a:cubicBezTo>
                        <a:lnTo>
                          <a:pt x="724551" y="18937"/>
                        </a:lnTo>
                        <a:lnTo>
                          <a:pt x="901049" y="18937"/>
                        </a:lnTo>
                        <a:lnTo>
                          <a:pt x="958368" y="262777"/>
                        </a:lnTo>
                        <a:cubicBezTo>
                          <a:pt x="1056064" y="288633"/>
                          <a:pt x="1145111" y="340044"/>
                          <a:pt x="1216351" y="411723"/>
                        </a:cubicBezTo>
                        <a:lnTo>
                          <a:pt x="1216350" y="41172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39730" tIns="442203" rIns="439730" bIns="442203" numCol="1" spcCol="1270" anchor="ctr" anchorCtr="0">
                    <a:noAutofit/>
                  </a:bodyPr>
                  <a:lstStyle/>
                  <a:p>
                    <a:pPr marL="0" lvl="0" indent="0" algn="ctr" defTabSz="10668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400" kern="1200"/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>
                  <a:xfrm>
                    <a:off x="3698005" y="522834"/>
                    <a:ext cx="1755854" cy="1755853"/>
                  </a:xfrm>
                  <a:custGeom>
                    <a:avLst/>
                    <a:gdLst>
                      <a:gd name="connsiteX0" fmla="*/ 1191775 w 1592756"/>
                      <a:gd name="connsiteY0" fmla="*/ 403405 h 1592756"/>
                      <a:gd name="connsiteX1" fmla="*/ 1426760 w 1592756"/>
                      <a:gd name="connsiteY1" fmla="*/ 332584 h 1592756"/>
                      <a:gd name="connsiteX2" fmla="*/ 1513226 w 1592756"/>
                      <a:gd name="connsiteY2" fmla="*/ 482348 h 1592756"/>
                      <a:gd name="connsiteX3" fmla="*/ 1334401 w 1592756"/>
                      <a:gd name="connsiteY3" fmla="*/ 650441 h 1592756"/>
                      <a:gd name="connsiteX4" fmla="*/ 1334401 w 1592756"/>
                      <a:gd name="connsiteY4" fmla="*/ 942315 h 1592756"/>
                      <a:gd name="connsiteX5" fmla="*/ 1513226 w 1592756"/>
                      <a:gd name="connsiteY5" fmla="*/ 1110408 h 1592756"/>
                      <a:gd name="connsiteX6" fmla="*/ 1426760 w 1592756"/>
                      <a:gd name="connsiteY6" fmla="*/ 1260172 h 1592756"/>
                      <a:gd name="connsiteX7" fmla="*/ 1191775 w 1592756"/>
                      <a:gd name="connsiteY7" fmla="*/ 1189351 h 1592756"/>
                      <a:gd name="connsiteX8" fmla="*/ 939004 w 1592756"/>
                      <a:gd name="connsiteY8" fmla="*/ 1335288 h 1592756"/>
                      <a:gd name="connsiteX9" fmla="*/ 882844 w 1592756"/>
                      <a:gd name="connsiteY9" fmla="*/ 1574202 h 1592756"/>
                      <a:gd name="connsiteX10" fmla="*/ 709912 w 1592756"/>
                      <a:gd name="connsiteY10" fmla="*/ 1574202 h 1592756"/>
                      <a:gd name="connsiteX11" fmla="*/ 653752 w 1592756"/>
                      <a:gd name="connsiteY11" fmla="*/ 1335288 h 1592756"/>
                      <a:gd name="connsiteX12" fmla="*/ 400981 w 1592756"/>
                      <a:gd name="connsiteY12" fmla="*/ 1189351 h 1592756"/>
                      <a:gd name="connsiteX13" fmla="*/ 165996 w 1592756"/>
                      <a:gd name="connsiteY13" fmla="*/ 1260172 h 1592756"/>
                      <a:gd name="connsiteX14" fmla="*/ 79530 w 1592756"/>
                      <a:gd name="connsiteY14" fmla="*/ 1110408 h 1592756"/>
                      <a:gd name="connsiteX15" fmla="*/ 258355 w 1592756"/>
                      <a:gd name="connsiteY15" fmla="*/ 942315 h 1592756"/>
                      <a:gd name="connsiteX16" fmla="*/ 258355 w 1592756"/>
                      <a:gd name="connsiteY16" fmla="*/ 650441 h 1592756"/>
                      <a:gd name="connsiteX17" fmla="*/ 79530 w 1592756"/>
                      <a:gd name="connsiteY17" fmla="*/ 482348 h 1592756"/>
                      <a:gd name="connsiteX18" fmla="*/ 165996 w 1592756"/>
                      <a:gd name="connsiteY18" fmla="*/ 332584 h 1592756"/>
                      <a:gd name="connsiteX19" fmla="*/ 400981 w 1592756"/>
                      <a:gd name="connsiteY19" fmla="*/ 403405 h 1592756"/>
                      <a:gd name="connsiteX20" fmla="*/ 653752 w 1592756"/>
                      <a:gd name="connsiteY20" fmla="*/ 257468 h 1592756"/>
                      <a:gd name="connsiteX21" fmla="*/ 709912 w 1592756"/>
                      <a:gd name="connsiteY21" fmla="*/ 18554 h 1592756"/>
                      <a:gd name="connsiteX22" fmla="*/ 882844 w 1592756"/>
                      <a:gd name="connsiteY22" fmla="*/ 18554 h 1592756"/>
                      <a:gd name="connsiteX23" fmla="*/ 939004 w 1592756"/>
                      <a:gd name="connsiteY23" fmla="*/ 257468 h 1592756"/>
                      <a:gd name="connsiteX24" fmla="*/ 1191775 w 1592756"/>
                      <a:gd name="connsiteY24" fmla="*/ 403405 h 159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592756" h="1592756">
                        <a:moveTo>
                          <a:pt x="1025173" y="402893"/>
                        </a:moveTo>
                        <a:lnTo>
                          <a:pt x="1195533" y="297380"/>
                        </a:lnTo>
                        <a:lnTo>
                          <a:pt x="1295376" y="397223"/>
                        </a:lnTo>
                        <a:lnTo>
                          <a:pt x="1189863" y="567584"/>
                        </a:lnTo>
                        <a:cubicBezTo>
                          <a:pt x="1230502" y="637475"/>
                          <a:pt x="1251792" y="716930"/>
                          <a:pt x="1251543" y="797777"/>
                        </a:cubicBezTo>
                        <a:lnTo>
                          <a:pt x="1428100" y="892558"/>
                        </a:lnTo>
                        <a:lnTo>
                          <a:pt x="1391556" y="1028945"/>
                        </a:lnTo>
                        <a:lnTo>
                          <a:pt x="1191263" y="1022749"/>
                        </a:lnTo>
                        <a:cubicBezTo>
                          <a:pt x="1151054" y="1092889"/>
                          <a:pt x="1092889" y="1151054"/>
                          <a:pt x="1022749" y="1191262"/>
                        </a:cubicBezTo>
                        <a:lnTo>
                          <a:pt x="1028945" y="1391556"/>
                        </a:lnTo>
                        <a:lnTo>
                          <a:pt x="892558" y="1428101"/>
                        </a:lnTo>
                        <a:lnTo>
                          <a:pt x="797778" y="1251543"/>
                        </a:lnTo>
                        <a:cubicBezTo>
                          <a:pt x="716930" y="1251791"/>
                          <a:pt x="637475" y="1230502"/>
                          <a:pt x="567583" y="1189863"/>
                        </a:cubicBezTo>
                        <a:lnTo>
                          <a:pt x="397223" y="1295376"/>
                        </a:lnTo>
                        <a:lnTo>
                          <a:pt x="297380" y="1195533"/>
                        </a:lnTo>
                        <a:lnTo>
                          <a:pt x="402893" y="1025172"/>
                        </a:lnTo>
                        <a:cubicBezTo>
                          <a:pt x="362254" y="955281"/>
                          <a:pt x="340964" y="875826"/>
                          <a:pt x="341213" y="794979"/>
                        </a:cubicBezTo>
                        <a:lnTo>
                          <a:pt x="164656" y="700198"/>
                        </a:lnTo>
                        <a:lnTo>
                          <a:pt x="201200" y="563811"/>
                        </a:lnTo>
                        <a:lnTo>
                          <a:pt x="401493" y="570007"/>
                        </a:lnTo>
                        <a:cubicBezTo>
                          <a:pt x="441702" y="499867"/>
                          <a:pt x="499867" y="441702"/>
                          <a:pt x="570007" y="401494"/>
                        </a:cubicBezTo>
                        <a:lnTo>
                          <a:pt x="563811" y="201200"/>
                        </a:lnTo>
                        <a:lnTo>
                          <a:pt x="700198" y="164655"/>
                        </a:lnTo>
                        <a:lnTo>
                          <a:pt x="794978" y="341213"/>
                        </a:lnTo>
                        <a:cubicBezTo>
                          <a:pt x="875826" y="340965"/>
                          <a:pt x="955281" y="362254"/>
                          <a:pt x="1025173" y="402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62611" tIns="562611" rIns="562609" bIns="562609" numCol="1" spcCol="1270" anchor="ctr" anchorCtr="0">
                    <a:noAutofit/>
                  </a:bodyPr>
                  <a:lstStyle/>
                  <a:p>
                    <a:pPr marL="0" lvl="0" indent="0" algn="ctr" defTabSz="12001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700" kern="1200"/>
                  </a:p>
                </p:txBody>
              </p:sp>
            </p:grpSp>
          </p:grpSp>
        </p:grpSp>
        <p:pic>
          <p:nvPicPr>
            <p:cNvPr id="56" name="Picture 6" descr="http://www.tshirtbordello.com/media/catalog/product/cache/1/image/600x/040ec09b1e35df139433887a97daa66f/v/a/vandelay-industries-lg-m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94" y="134241"/>
              <a:ext cx="723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59" name="Oval 58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0" name="Graphic 59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sp>
        <p:nvSpPr>
          <p:cNvPr id="53" name="Rectangle 5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38494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17901 L 0.12187 -0.38981 L 0.22274 -0.18055 " pathEditMode="relative" ptsTypes="AAA">
                                      <p:cBhvr>
                                        <p:cTn id="18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288 -0.23889 L 0.12187 -0.44969 L 0.22274 -0.24074 " pathEditMode="relative" rAng="0" ptsTypes="AAA">
                                      <p:cBhvr>
                                        <p:cTn id="20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10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9288 -0.27191 L 0.1217 -0.4787 L 0.22187 -0.27191 " pathEditMode="relative" ptsTypes="AAA">
                                      <p:cBhvr>
                                        <p:cTn id="2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8 -0.17778 L 0.01319 -0.38765 L 0.25729 -0.72191 L 0.3783 -0.83981 " pathEditMode="relative" ptsTypes="AAAA">
                                      <p:cBhvr>
                                        <p:cTn id="24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0" presetClass="path" presetSubtype="0" repeatCount="indefinite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17901 L 0.06789 -0.39136 L 0.31129 -0.72253 L 0.42987 -0.83858 " pathEditMode="relative" ptsTypes="AAAA">
                                      <p:cBhvr>
                                        <p:cTn id="2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broker vs. router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0757"/>
              </p:ext>
            </p:extLst>
          </p:nvPr>
        </p:nvGraphicFramePr>
        <p:xfrm>
          <a:off x="457200" y="1510030"/>
          <a:ext cx="8077200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145">
                  <a:extLst>
                    <a:ext uri="{9D8B030D-6E8A-4147-A177-3AD203B41FA5}">
                      <a16:colId xmlns="" xmlns:a16="http://schemas.microsoft.com/office/drawing/2014/main" val="3324845363"/>
                    </a:ext>
                  </a:extLst>
                </a:gridCol>
                <a:gridCol w="3036249">
                  <a:extLst>
                    <a:ext uri="{9D8B030D-6E8A-4147-A177-3AD203B41FA5}">
                      <a16:colId xmlns="" xmlns:a16="http://schemas.microsoft.com/office/drawing/2014/main" val="2199926432"/>
                    </a:ext>
                  </a:extLst>
                </a:gridCol>
                <a:gridCol w="3269806">
                  <a:extLst>
                    <a:ext uri="{9D8B030D-6E8A-4147-A177-3AD203B41FA5}">
                      <a16:colId xmlns="" xmlns:a16="http://schemas.microsoft.com/office/drawing/2014/main" val="180793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AMQ 7 Broker</a:t>
                      </a:r>
                    </a:p>
                  </a:txBody>
                  <a:tcPr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AMQ 7 Interconnect Router</a:t>
                      </a:r>
                    </a:p>
                  </a:txBody>
                  <a:tcPr anchor="ctr">
                    <a:solidFill>
                      <a:srgbClr val="09819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721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Role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Intermediary</a:t>
                      </a:r>
                      <a:r>
                        <a:rPr lang="en-GB" sz="1400" baseline="0" dirty="0"/>
                        <a:t> between clients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Intermediary</a:t>
                      </a:r>
                      <a:r>
                        <a:rPr lang="en-GB" sz="1400" baseline="0" dirty="0"/>
                        <a:t> between clients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788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Protocol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Supports AMQP</a:t>
                      </a:r>
                      <a:r>
                        <a:rPr lang="en-GB" sz="1400" baseline="0" dirty="0"/>
                        <a:t> (and others)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Supports AMQP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075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Patterns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1:1 (queue) &amp; 1:many (topic)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1:1 (</a:t>
                      </a:r>
                      <a:r>
                        <a:rPr lang="en-GB" sz="1400" dirty="0" err="1"/>
                        <a:t>anycast</a:t>
                      </a:r>
                      <a:r>
                        <a:rPr lang="en-GB" sz="1400" dirty="0"/>
                        <a:t>) &amp; 1:many (multicast)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7534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Delivery guarantees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Best-effort</a:t>
                      </a:r>
                      <a:r>
                        <a:rPr lang="en-GB" sz="1400" baseline="0" dirty="0"/>
                        <a:t> or guaranteed delivery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Best-effort</a:t>
                      </a:r>
                      <a:r>
                        <a:rPr lang="en-GB" sz="1400" baseline="0" dirty="0"/>
                        <a:t> or guaranteed delivery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801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Ownership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Takes ownership of messages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Does</a:t>
                      </a:r>
                      <a:r>
                        <a:rPr lang="en-GB" sz="1400" baseline="0" dirty="0"/>
                        <a:t> not take ownership of messages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589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Contracts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2: sender-broker</a:t>
                      </a:r>
                      <a:r>
                        <a:rPr lang="en-GB" sz="1400" baseline="0" dirty="0"/>
                        <a:t> &amp; broker-receiver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1: sender-receiver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28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High</a:t>
                      </a:r>
                      <a:r>
                        <a:rPr lang="en-GB" sz="1400" baseline="0" dirty="0"/>
                        <a:t> availability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Provided by broker clustering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Provided by redundant</a:t>
                      </a:r>
                      <a:r>
                        <a:rPr lang="en-GB" sz="1400" baseline="0" dirty="0"/>
                        <a:t> topology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340925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48903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Clients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48488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AMQP 1.0 client libraries</a:t>
            </a:r>
            <a:br>
              <a:rPr lang="en-GB" dirty="0"/>
            </a:br>
            <a:r>
              <a:rPr lang="en-GB" sz="1400" dirty="0"/>
              <a:t>for AMQ 7 Broker and Interconnect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>
            <a:off x="838200" y="1370013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</a:t>
            </a:r>
            <a:r>
              <a:rPr lang="en-US" sz="1500" dirty="0"/>
              <a:t>2.0</a:t>
            </a:r>
            <a:r>
              <a:rPr lang="en-US" sz="1500" kern="1200" dirty="0"/>
              <a:t> client (</a:t>
            </a:r>
            <a:r>
              <a:rPr lang="en-US" sz="1500" dirty="0"/>
              <a:t>Apache </a:t>
            </a:r>
            <a:r>
              <a:rPr lang="en-US" sz="1500" dirty="0" err="1"/>
              <a:t>Qpid</a:t>
            </a:r>
            <a:r>
              <a:rPr lang="en-US" sz="1500" dirty="0"/>
              <a:t> JMS based on </a:t>
            </a:r>
            <a:r>
              <a:rPr lang="en-US" sz="1500" dirty="0" err="1"/>
              <a:t>Qpid</a:t>
            </a:r>
            <a:r>
              <a:rPr lang="en-US" sz="1500" dirty="0"/>
              <a:t> Proton)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50382" y="1430384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838200" y="2034103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C++ client (Apache </a:t>
            </a:r>
            <a:r>
              <a:rPr lang="en-US" sz="1500" kern="1200" dirty="0" err="1"/>
              <a:t>Qpid</a:t>
            </a:r>
            <a:r>
              <a:rPr lang="en-US" sz="1500" kern="1200" dirty="0"/>
              <a:t> Proton)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0382" y="2094475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838200" y="2698194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Python client (Apache </a:t>
            </a:r>
            <a:r>
              <a:rPr lang="en-US" sz="1500" kern="1200" dirty="0" err="1"/>
              <a:t>Qpid</a:t>
            </a:r>
            <a:r>
              <a:rPr lang="en-US" sz="1500" kern="1200" dirty="0"/>
              <a:t> Proton)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50382" y="2758566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838200" y="3362285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pure JavaScript client w support for Node.js (GitHub Rhea)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0382" y="342265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838200" y="4026376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dirty="0"/>
              <a:t>Fully-featured .NET library (GitHub AMQP .NET Lite)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50382" y="408674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428749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echnewsable.com/wp-content/uploads/2015/07/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6" y="2152772"/>
            <a:ext cx="549568" cy="3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://www.kudaw.com/assets/img/tecnologias/python_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r="26666"/>
          <a:stretch/>
        </p:blipFill>
        <p:spPr bwMode="auto">
          <a:xfrm>
            <a:off x="1252895" y="2826086"/>
            <a:ext cx="389809" cy="3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059644" y="3479834"/>
            <a:ext cx="776309" cy="368620"/>
            <a:chOff x="3273425" y="1558296"/>
            <a:chExt cx="1450975" cy="688975"/>
          </a:xfrm>
        </p:grpSpPr>
        <p:pic>
          <p:nvPicPr>
            <p:cNvPr id="20" name="Picture 12" descr="http://www.b2bweb.fr/wp-content/uploads/js-logo-badge-25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425" y="1558296"/>
              <a:ext cx="688975" cy="68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https://nodejs.org/static/images/logos/nodejs-new-pantone-black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669388"/>
              <a:ext cx="762000" cy="46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16" descr="https://msdnshared.blob.core.windows.net/media/TNBlogsFS/BlogFileStorage/blogs_msdn/chkoenig/WindowsLiveWriter/New.NETLogosannouncedtoday_11A68/NET_v_rgb_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8"/>
          <a:stretch/>
        </p:blipFill>
        <p:spPr bwMode="auto">
          <a:xfrm>
            <a:off x="1122532" y="4183483"/>
            <a:ext cx="705122" cy="3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672556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Backward compatibility client libraries</a:t>
            </a:r>
            <a:br>
              <a:rPr lang="en-GB" dirty="0"/>
            </a:br>
            <a:r>
              <a:rPr lang="en-GB" sz="1400" dirty="0"/>
              <a:t>for AMQ 7 Broker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>
            <a:off x="838200" y="173355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1.1 client</a:t>
            </a:r>
            <a:endParaRPr lang="en-US" sz="1500" dirty="0"/>
          </a:p>
        </p:txBody>
      </p:sp>
      <p:sp>
        <p:nvSpPr>
          <p:cNvPr id="9" name="Rounded Rectangle 8"/>
          <p:cNvSpPr/>
          <p:nvPr/>
        </p:nvSpPr>
        <p:spPr>
          <a:xfrm>
            <a:off x="1050382" y="1793921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838200" y="239764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C++ CMS client (</a:t>
            </a:r>
            <a:r>
              <a:rPr lang="en-US" sz="1500" kern="1200" dirty="0" err="1"/>
              <a:t>ActiveMQ</a:t>
            </a:r>
            <a:r>
              <a:rPr lang="en-US" sz="1500" kern="1200" dirty="0"/>
              <a:t>-CPP)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0382" y="2458012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838200" y="3061176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dirty="0"/>
              <a:t>.NET NMS client (</a:t>
            </a:r>
            <a:r>
              <a:rPr lang="en-US" sz="1500" dirty="0" err="1"/>
              <a:t>ActiveMQ</a:t>
            </a:r>
            <a:r>
              <a:rPr lang="en-US" sz="1500" dirty="0"/>
              <a:t>-NMS)</a:t>
            </a:r>
            <a:endParaRPr lang="en-US" sz="1500" kern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1050382" y="312154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792286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echnewsable.com/wp-content/uploads/2015/07/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6" y="2516309"/>
            <a:ext cx="549568" cy="3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s://msdnshared.blob.core.windows.net/media/TNBlogsFS/BlogFileStorage/blogs_msdn/chkoenig/WindowsLiveWriter/New.NETLogosannouncedtoday_11A68/NET_v_rgb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8"/>
          <a:stretch/>
        </p:blipFill>
        <p:spPr bwMode="auto">
          <a:xfrm>
            <a:off x="1122532" y="3218283"/>
            <a:ext cx="705122" cy="3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650" y="134536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A-MQ 6.x (</a:t>
            </a:r>
            <a:r>
              <a:rPr lang="en-GB" sz="2000" dirty="0" err="1">
                <a:latin typeface="+mn-lt"/>
              </a:rPr>
              <a:t>OpenWire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23" name="Freeform 22"/>
          <p:cNvSpPr/>
          <p:nvPr/>
        </p:nvSpPr>
        <p:spPr>
          <a:xfrm>
            <a:off x="838200" y="409575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2.0 client</a:t>
            </a:r>
            <a:endParaRPr lang="en-US" sz="1500" dirty="0"/>
          </a:p>
        </p:txBody>
      </p:sp>
      <p:sp>
        <p:nvSpPr>
          <p:cNvPr id="24" name="Rounded Rectangle 23"/>
          <p:cNvSpPr/>
          <p:nvPr/>
        </p:nvSpPr>
        <p:spPr>
          <a:xfrm>
            <a:off x="1050382" y="4156121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9" name="Picture 28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154486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28650" y="3714750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HornetQ (Artemis ‘Core’ protocol)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660623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Tooling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45129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512"/>
            <a:ext cx="9144000" cy="447198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46363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441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75954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Protocols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39941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325"/>
            <a:ext cx="9144000" cy="44481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68593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32"/>
            <a:ext cx="9144000" cy="447431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65929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087"/>
            <a:ext cx="9144000" cy="446246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83070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45148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138643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0"/>
            <a:ext cx="9144000" cy="44577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4073219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144000" cy="451961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32050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4171950"/>
            <a:ext cx="7886700" cy="395288"/>
          </a:xfrm>
        </p:spPr>
        <p:txBody>
          <a:bodyPr>
            <a:norm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Note: </a:t>
            </a:r>
            <a:r>
              <a:rPr lang="en-GB" sz="1600" i="1" dirty="0" err="1">
                <a:solidFill>
                  <a:schemeClr val="bg1"/>
                </a:solidFill>
              </a:rPr>
              <a:t>MaaS</a:t>
            </a:r>
            <a:r>
              <a:rPr lang="en-GB" sz="1600" i="1" dirty="0">
                <a:solidFill>
                  <a:schemeClr val="bg1"/>
                </a:solidFill>
              </a:rPr>
              <a:t> is still under active development. Preview releases planned during 2017.</a:t>
            </a:r>
          </a:p>
          <a:p>
            <a:pPr algn="ctr"/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072187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Elastic-scale messaging utility built using AMQ 7 components on </a:t>
            </a:r>
            <a:r>
              <a:rPr lang="en-GB" dirty="0" err="1"/>
              <a:t>OpenShift</a:t>
            </a:r>
            <a:endParaRPr lang="en-GB" dirty="0"/>
          </a:p>
          <a:p>
            <a:pPr lvl="1"/>
            <a:r>
              <a:rPr lang="en-GB" dirty="0"/>
              <a:t>AMQ Interconnect (</a:t>
            </a:r>
            <a:r>
              <a:rPr lang="en-GB" dirty="0" err="1"/>
              <a:t>Qpid</a:t>
            </a:r>
            <a:r>
              <a:rPr lang="en-GB" dirty="0"/>
              <a:t> Dispatch Router)</a:t>
            </a:r>
          </a:p>
          <a:p>
            <a:pPr lvl="1"/>
            <a:r>
              <a:rPr lang="en-GB" dirty="0"/>
              <a:t>AMQ Broker (</a:t>
            </a:r>
            <a:r>
              <a:rPr lang="en-GB" dirty="0" err="1"/>
              <a:t>ActiveMQ</a:t>
            </a:r>
            <a:r>
              <a:rPr lang="en-GB" dirty="0"/>
              <a:t> Artemis)</a:t>
            </a:r>
          </a:p>
          <a:p>
            <a:pPr lvl="1"/>
            <a:r>
              <a:rPr lang="en-GB" dirty="0"/>
              <a:t>Protocol gateways based on Eclipse </a:t>
            </a:r>
            <a:r>
              <a:rPr lang="en-GB" dirty="0" err="1"/>
              <a:t>Vert.x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MaaS</a:t>
            </a:r>
            <a:r>
              <a:rPr lang="en-GB" dirty="0"/>
              <a:t> specific services</a:t>
            </a:r>
          </a:p>
          <a:p>
            <a:r>
              <a:rPr lang="en-GB" dirty="0"/>
              <a:t>Under active development at https://enmasseproject.github.io/</a:t>
            </a:r>
          </a:p>
        </p:txBody>
      </p:sp>
      <p:pic>
        <p:nvPicPr>
          <p:cNvPr id="4" name="Picture 2" descr="EnMas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27" y="3943350"/>
            <a:ext cx="38249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00191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Separation of concerns</a:t>
            </a:r>
          </a:p>
          <a:p>
            <a:pPr lvl="1"/>
            <a:r>
              <a:rPr lang="en-GB" dirty="0"/>
              <a:t>Application provisioning and monitoring vs. infrastructure administration</a:t>
            </a:r>
          </a:p>
          <a:p>
            <a:r>
              <a:rPr lang="en-GB" dirty="0"/>
              <a:t>Multi-tenancy</a:t>
            </a:r>
          </a:p>
          <a:p>
            <a:pPr lvl="1"/>
            <a:r>
              <a:rPr lang="en-GB" dirty="0"/>
              <a:t>Different namespaces</a:t>
            </a:r>
          </a:p>
          <a:p>
            <a:pPr lvl="1"/>
            <a:r>
              <a:rPr lang="en-GB" dirty="0"/>
              <a:t>Permissions, quotas and limits</a:t>
            </a:r>
          </a:p>
          <a:p>
            <a:r>
              <a:rPr lang="en-GB" dirty="0"/>
              <a:t>Support a variety of communication patterns</a:t>
            </a:r>
          </a:p>
          <a:p>
            <a:pPr lvl="1"/>
            <a:r>
              <a:rPr lang="en-GB" dirty="0"/>
              <a:t>Queues and pub/sub topics (store &amp; forward)</a:t>
            </a:r>
          </a:p>
          <a:p>
            <a:pPr lvl="1"/>
            <a:r>
              <a:rPr lang="en-GB" dirty="0"/>
              <a:t>Direct 1-way point-to-point and pub-sub/events</a:t>
            </a:r>
          </a:p>
          <a:p>
            <a:pPr lvl="1"/>
            <a:r>
              <a:rPr lang="en-GB" dirty="0"/>
              <a:t>Request-response (point-to-point &amp; service pool)</a:t>
            </a:r>
          </a:p>
          <a:p>
            <a:r>
              <a:rPr lang="en-GB" dirty="0"/>
              <a:t>Support a variety of different protocols</a:t>
            </a:r>
          </a:p>
          <a:p>
            <a:pPr lvl="1"/>
            <a:r>
              <a:rPr lang="en-GB" dirty="0"/>
              <a:t>AMQP, MQTT initially; HTTP(1.1&amp; 2), </a:t>
            </a:r>
            <a:r>
              <a:rPr lang="en-GB" dirty="0" err="1"/>
              <a:t>CoAP</a:t>
            </a:r>
            <a:r>
              <a:rPr lang="en-GB" dirty="0"/>
              <a:t>, STOMP, … to follow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75942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Handle scale in various dimensions</a:t>
            </a:r>
          </a:p>
          <a:p>
            <a:pPr lvl="1"/>
            <a:r>
              <a:rPr lang="en-GB" dirty="0"/>
              <a:t>Number of communicating endpoints (i.e. connections)</a:t>
            </a:r>
          </a:p>
          <a:p>
            <a:pPr lvl="1"/>
            <a:r>
              <a:rPr lang="en-GB" dirty="0"/>
              <a:t>Aggregate message volume</a:t>
            </a:r>
          </a:p>
          <a:p>
            <a:pPr lvl="1"/>
            <a:r>
              <a:rPr lang="en-GB" dirty="0"/>
              <a:t>Number of distinct addresses (or paths)</a:t>
            </a:r>
          </a:p>
          <a:p>
            <a:pPr lvl="1"/>
            <a:r>
              <a:rPr lang="en-GB" dirty="0"/>
              <a:t>Number of producers and consumers on given address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Inflow of large volume of sensor events for processing</a:t>
            </a:r>
          </a:p>
          <a:p>
            <a:pPr lvl="2"/>
            <a:r>
              <a:rPr lang="en-GB" dirty="0"/>
              <a:t>Making requests on a large number of connected devices</a:t>
            </a:r>
          </a:p>
          <a:p>
            <a:pPr lvl="2"/>
            <a:r>
              <a:rPr lang="en-GB" dirty="0"/>
              <a:t>Broadcasting events to a large number of subscribers</a:t>
            </a:r>
          </a:p>
          <a:p>
            <a:r>
              <a:rPr lang="en-GB" dirty="0"/>
              <a:t>Elasticity</a:t>
            </a:r>
          </a:p>
          <a:p>
            <a:pPr lvl="1"/>
            <a:r>
              <a:rPr lang="en-GB" dirty="0"/>
              <a:t>Add and remove capacity without disrupting communication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26361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Advanced Message Queuing Protocol</a:t>
            </a:r>
            <a:br>
              <a:rPr lang="en-GB" dirty="0"/>
            </a:br>
            <a:r>
              <a:rPr lang="en-GB" dirty="0"/>
              <a:t>AMQP v1.0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286000" y="1369219"/>
            <a:ext cx="6229350" cy="3263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100" dirty="0">
                <a:latin typeface="+mj-lt"/>
              </a:rPr>
              <a:t>Open, standard messaging protocol</a:t>
            </a:r>
          </a:p>
          <a:p>
            <a:pPr marL="0" indent="0">
              <a:buNone/>
            </a:pPr>
            <a:r>
              <a:rPr lang="en-GB" sz="1800" dirty="0"/>
              <a:t>General-purpose message transfer protocol that enables cross-platform apps to be built using brokers, libraries and frameworks from different vendors</a:t>
            </a:r>
          </a:p>
          <a:p>
            <a:pPr marL="0" indent="0">
              <a:buNone/>
            </a:pPr>
            <a:r>
              <a:rPr lang="en-GB" sz="1800" b="1" dirty="0"/>
              <a:t>International Standard ISO/IEC 19464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3100" dirty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GB" sz="1800" b="1" dirty="0"/>
              <a:t>Efficient</a:t>
            </a:r>
            <a:r>
              <a:rPr lang="en-GB" sz="1800" dirty="0"/>
              <a:t> – binary, connection-oriented protocol</a:t>
            </a:r>
          </a:p>
          <a:p>
            <a:pPr marL="0" indent="0">
              <a:buNone/>
            </a:pPr>
            <a:r>
              <a:rPr lang="en-GB" sz="1800" b="1" dirty="0"/>
              <a:t>Reliable</a:t>
            </a:r>
            <a:r>
              <a:rPr lang="en-GB" sz="1800" dirty="0"/>
              <a:t> – range of guarantees, fire-&amp;-forget to reliable, exactly-once delivery</a:t>
            </a:r>
          </a:p>
          <a:p>
            <a:pPr marL="0" indent="0">
              <a:buNone/>
            </a:pPr>
            <a:r>
              <a:rPr lang="en-GB" sz="1800" b="1" dirty="0"/>
              <a:t>Portable data representation </a:t>
            </a:r>
            <a:r>
              <a:rPr lang="en-GB" sz="1800" dirty="0"/>
              <a:t>– cross-platform, full-fidelity message exchange</a:t>
            </a:r>
          </a:p>
          <a:p>
            <a:pPr marL="0" indent="0">
              <a:buNone/>
            </a:pPr>
            <a:r>
              <a:rPr lang="en-GB" sz="1800" b="1" dirty="0"/>
              <a:t>Sophisticated flow control</a:t>
            </a:r>
            <a:r>
              <a:rPr lang="en-GB" sz="1800" dirty="0"/>
              <a:t> – credit-based flow control &amp; channel multiplexing</a:t>
            </a:r>
          </a:p>
          <a:p>
            <a:pPr marL="0" indent="0">
              <a:buNone/>
            </a:pPr>
            <a:r>
              <a:rPr lang="en-GB" sz="1800" b="1" dirty="0"/>
              <a:t>Flexible</a:t>
            </a:r>
            <a:r>
              <a:rPr lang="en-GB" sz="1800" dirty="0"/>
              <a:t> – client-client, client-broker &amp; broker-broker topologies</a:t>
            </a:r>
          </a:p>
          <a:p>
            <a:pPr marL="0" indent="0">
              <a:buNone/>
            </a:pPr>
            <a:r>
              <a:rPr lang="en-GB" sz="1800" b="1" dirty="0"/>
              <a:t>Broker-model independent </a:t>
            </a:r>
            <a:r>
              <a:rPr lang="en-GB" sz="1800" dirty="0"/>
              <a:t>– no requirements on broker internals</a:t>
            </a:r>
          </a:p>
        </p:txBody>
      </p:sp>
      <p:pic>
        <p:nvPicPr>
          <p:cNvPr id="1026" name="Picture 2" descr="https://www.amqp.org/sites/amqp.org/themes/genesis_amqp/images/showreel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1470"/>
            <a:ext cx="1581150" cy="13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85775" y="3139046"/>
            <a:ext cx="1371601" cy="880504"/>
            <a:chOff x="685799" y="2798750"/>
            <a:chExt cx="1371601" cy="880504"/>
          </a:xfrm>
        </p:grpSpPr>
        <p:pic>
          <p:nvPicPr>
            <p:cNvPr id="1030" name="Picture 6" descr="http://logonoid.com/images/iso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69"/>
            <a:stretch/>
          </p:blipFill>
          <p:spPr bwMode="auto">
            <a:xfrm>
              <a:off x="685800" y="2798750"/>
              <a:ext cx="685800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3/3e/International_Electrotechnical_Commission_Logo.svg/2000px-International_Electrotechnical_Commission_Logo.svg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t="5160" r="5071" b="8790"/>
            <a:stretch/>
          </p:blipFill>
          <p:spPr bwMode="auto">
            <a:xfrm>
              <a:off x="1400173" y="2798750"/>
              <a:ext cx="647846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799" y="3409950"/>
              <a:ext cx="137160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+mn-lt"/>
                  <a:cs typeface="Arial" panose="020B0604020202020204" pitchFamily="34" charset="0"/>
                </a:rPr>
                <a:t>ISO/IEC 19464:2014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4884" y="4395928"/>
            <a:ext cx="153338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+mn-lt"/>
                <a:cs typeface="Arial" panose="020B0604020202020204" pitchFamily="34" charset="0"/>
              </a:rPr>
              <a:t>http://www.amqp.org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519766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 declarative address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apiVersion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"v3",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"kind":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AddressList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"items":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“A"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false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“B"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true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8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8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myqueue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flavor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"vanilla-queue"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mytopic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flavor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"vanilla-topic"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413561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90500" y="1953410"/>
            <a:ext cx="8763000" cy="2828140"/>
          </a:xfrm>
          <a:prstGeom prst="roundRect">
            <a:avLst/>
          </a:prstGeom>
          <a:noFill/>
          <a:ln w="254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3864999" y="2152650"/>
            <a:ext cx="2688201" cy="1049366"/>
          </a:xfrm>
          <a:prstGeom prst="roundRect">
            <a:avLst/>
          </a:prstGeom>
          <a:noFill/>
          <a:ln w="127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GB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350132" y="2546622"/>
            <a:ext cx="612393" cy="3299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562600" y="2495550"/>
            <a:ext cx="627723" cy="3809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9" idx="3"/>
            <a:endCxn id="11" idx="2"/>
          </p:cNvCxnSpPr>
          <p:nvPr/>
        </p:nvCxnSpPr>
        <p:spPr>
          <a:xfrm>
            <a:off x="4521200" y="2495550"/>
            <a:ext cx="812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15" idx="3"/>
            <a:endCxn id="18" idx="1"/>
          </p:cNvCxnSpPr>
          <p:nvPr/>
        </p:nvCxnSpPr>
        <p:spPr>
          <a:xfrm>
            <a:off x="5133401" y="2851837"/>
            <a:ext cx="866422" cy="7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114800" y="2266950"/>
            <a:ext cx="457200" cy="457200"/>
            <a:chOff x="1600200" y="2495550"/>
            <a:chExt cx="685800" cy="685800"/>
          </a:xfrm>
        </p:grpSpPr>
        <p:sp>
          <p:nvSpPr>
            <p:cNvPr id="8" name="Oval 7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334000" y="2266950"/>
            <a:ext cx="457200" cy="457200"/>
            <a:chOff x="1600200" y="2495550"/>
            <a:chExt cx="685800" cy="685800"/>
          </a:xfrm>
        </p:grpSpPr>
        <p:sp>
          <p:nvSpPr>
            <p:cNvPr id="11" name="Oval 10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727001" y="2623237"/>
            <a:ext cx="457200" cy="457200"/>
            <a:chOff x="1600200" y="2495550"/>
            <a:chExt cx="685800" cy="685800"/>
          </a:xfrm>
        </p:grpSpPr>
        <p:sp>
          <p:nvSpPr>
            <p:cNvPr id="14" name="Oval 13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949023" y="2631117"/>
            <a:ext cx="457200" cy="457200"/>
            <a:chOff x="1600200" y="2495550"/>
            <a:chExt cx="685800" cy="685800"/>
          </a:xfrm>
        </p:grpSpPr>
        <p:sp>
          <p:nvSpPr>
            <p:cNvPr id="17" name="Oval 16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886200" y="1962150"/>
            <a:ext cx="813290" cy="257369"/>
          </a:xfrm>
          <a:prstGeom prst="rect">
            <a:avLst/>
          </a:prstGeom>
          <a:solidFill>
            <a:srgbClr val="E7E6E6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200" dirty="0"/>
              <a:t>messaging</a:t>
            </a:r>
            <a:endParaRPr lang="en-GB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1676400" y="2152650"/>
            <a:ext cx="1648862" cy="2476500"/>
          </a:xfrm>
          <a:prstGeom prst="roundRect">
            <a:avLst/>
          </a:prstGeom>
          <a:noFill/>
          <a:ln w="127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6400" y="1962150"/>
            <a:ext cx="489484" cy="257369"/>
          </a:xfrm>
          <a:prstGeom prst="rect">
            <a:avLst/>
          </a:prstGeom>
          <a:solidFill>
            <a:srgbClr val="E7E6E6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200" dirty="0"/>
              <a:t>admin</a:t>
            </a:r>
            <a:endParaRPr lang="en-GB" dirty="0"/>
          </a:p>
        </p:txBody>
      </p:sp>
      <p:pic>
        <p:nvPicPr>
          <p:cNvPr id="5" name="Picture 2" descr="https://upload.wikimedia.org/wikipedia/commons/thumb/3/3a/OpenShift-LogoType.svg/1000px-OpenShift-LogoTyp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" y="4458953"/>
            <a:ext cx="589269" cy="629339"/>
          </a:xfrm>
          <a:prstGeom prst="rect">
            <a:avLst/>
          </a:prstGeom>
          <a:solidFill>
            <a:schemeClr val="bg2"/>
          </a:solidFill>
          <a:extLst/>
        </p:spPr>
      </p:pic>
      <p:grpSp>
        <p:nvGrpSpPr>
          <p:cNvPr id="68" name="Group 67"/>
          <p:cNvGrpSpPr/>
          <p:nvPr/>
        </p:nvGrpSpPr>
        <p:grpSpPr>
          <a:xfrm>
            <a:off x="6934200" y="1962380"/>
            <a:ext cx="1009650" cy="891024"/>
            <a:chOff x="7395417" y="2102220"/>
            <a:chExt cx="1009650" cy="891024"/>
          </a:xfrm>
        </p:grpSpPr>
        <p:grpSp>
          <p:nvGrpSpPr>
            <p:cNvPr id="63" name="Group 62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850544" y="2496269"/>
                <a:ext cx="4574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</a:rPr>
                  <a:t>MQTT</a:t>
                </a:r>
                <a:br>
                  <a:rPr lang="en-GB" sz="800" dirty="0">
                    <a:solidFill>
                      <a:schemeClr val="bg1"/>
                    </a:solidFill>
                  </a:rPr>
                </a:br>
                <a:r>
                  <a:rPr lang="en-GB" sz="800" dirty="0">
                    <a:solidFill>
                      <a:schemeClr val="bg1"/>
                    </a:solidFill>
                  </a:rPr>
                  <a:t>gateway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: Rounded Corners 65"/>
            <p:cNvSpPr/>
            <p:nvPr/>
          </p:nvSpPr>
          <p:spPr>
            <a:xfrm>
              <a:off x="7395417" y="2292720"/>
              <a:ext cx="1009650" cy="700524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95417" y="2102220"/>
              <a:ext cx="994430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 err="1"/>
                <a:t>mqtt</a:t>
              </a:r>
              <a:r>
                <a:rPr lang="en-GB" sz="1200" dirty="0"/>
                <a:t>-gateway</a:t>
              </a:r>
              <a:endParaRPr lang="en-GB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950562" y="2908009"/>
            <a:ext cx="1009650" cy="882941"/>
            <a:chOff x="7395417" y="2102220"/>
            <a:chExt cx="1009650" cy="882941"/>
          </a:xfrm>
        </p:grpSpPr>
        <p:grpSp>
          <p:nvGrpSpPr>
            <p:cNvPr id="70" name="Group 69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897833" y="2496269"/>
                <a:ext cx="362847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</a:rPr>
                  <a:t>MQTT</a:t>
                </a:r>
                <a:br>
                  <a:rPr lang="en-GB" sz="800" dirty="0">
                    <a:solidFill>
                      <a:schemeClr val="bg1"/>
                    </a:solidFill>
                  </a:rPr>
                </a:br>
                <a:r>
                  <a:rPr lang="en-GB" sz="800" dirty="0">
                    <a:solidFill>
                      <a:schemeClr val="bg1"/>
                    </a:solidFill>
                  </a:rPr>
                  <a:t>LWT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Rectangle: Rounded Corners 70"/>
            <p:cNvSpPr/>
            <p:nvPr/>
          </p:nvSpPr>
          <p:spPr>
            <a:xfrm>
              <a:off x="7395417" y="2292720"/>
              <a:ext cx="1009650" cy="692441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95417" y="2102220"/>
              <a:ext cx="611312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 err="1"/>
                <a:t>mqtt-lwt</a:t>
              </a:r>
              <a:endParaRPr lang="en-GB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50562" y="3803497"/>
            <a:ext cx="1009650" cy="901853"/>
            <a:chOff x="7395417" y="2102220"/>
            <a:chExt cx="1009650" cy="901853"/>
          </a:xfrm>
        </p:grpSpPr>
        <p:grpSp>
          <p:nvGrpSpPr>
            <p:cNvPr id="76" name="Group 75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868429" y="2551778"/>
                <a:ext cx="433378" cy="19581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 err="1">
                    <a:solidFill>
                      <a:schemeClr val="bg1"/>
                    </a:solidFill>
                  </a:rPr>
                  <a:t>subserv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Rectangle: Rounded Corners 76"/>
            <p:cNvSpPr/>
            <p:nvPr/>
          </p:nvSpPr>
          <p:spPr>
            <a:xfrm>
              <a:off x="7395417" y="2292720"/>
              <a:ext cx="1009650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395417" y="2102220"/>
              <a:ext cx="890235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subscription</a:t>
              </a:r>
              <a:endParaRPr lang="en-GB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035539" y="3540086"/>
            <a:ext cx="1009650" cy="901853"/>
            <a:chOff x="7395417" y="2102220"/>
            <a:chExt cx="1009650" cy="901853"/>
          </a:xfrm>
        </p:grpSpPr>
        <p:sp>
          <p:nvSpPr>
            <p:cNvPr id="86" name="Rectangle: Rounded Corners 85"/>
            <p:cNvSpPr/>
            <p:nvPr/>
          </p:nvSpPr>
          <p:spPr>
            <a:xfrm>
              <a:off x="7395417" y="2292720"/>
              <a:ext cx="1009650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395417" y="2102220"/>
              <a:ext cx="531162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pooled</a:t>
              </a:r>
              <a:endParaRPr lang="en-GB" dirty="0"/>
            </a:p>
          </p:txBody>
        </p:sp>
      </p:grpSp>
      <p:pic>
        <p:nvPicPr>
          <p:cNvPr id="90" name="Graphic 89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079866" y="3771664"/>
            <a:ext cx="358324" cy="358324"/>
          </a:xfrm>
          <a:prstGeom prst="rect">
            <a:avLst/>
          </a:prstGeom>
        </p:spPr>
      </p:pic>
      <p:pic>
        <p:nvPicPr>
          <p:cNvPr id="91" name="Graphic 90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232266" y="3924064"/>
            <a:ext cx="358324" cy="358324"/>
          </a:xfrm>
          <a:prstGeom prst="rect">
            <a:avLst/>
          </a:prstGeom>
        </p:spPr>
      </p:pic>
      <p:pic>
        <p:nvPicPr>
          <p:cNvPr id="92" name="Graphic 91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384666" y="4076464"/>
            <a:ext cx="358324" cy="358324"/>
          </a:xfrm>
          <a:prstGeom prst="rect">
            <a:avLst/>
          </a:prstGeom>
        </p:spPr>
      </p:pic>
      <p:pic>
        <p:nvPicPr>
          <p:cNvPr id="93" name="Graphic 92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561458" y="3761099"/>
            <a:ext cx="358324" cy="358324"/>
          </a:xfrm>
          <a:prstGeom prst="rect">
            <a:avLst/>
          </a:prstGeom>
        </p:spPr>
      </p:pic>
      <p:pic>
        <p:nvPicPr>
          <p:cNvPr id="94" name="Graphic 93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636282" y="3908029"/>
            <a:ext cx="358324" cy="358324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5241916" y="3543070"/>
            <a:ext cx="415024" cy="901853"/>
            <a:chOff x="7395417" y="2102220"/>
            <a:chExt cx="415024" cy="901853"/>
          </a:xfrm>
        </p:grpSpPr>
        <p:sp>
          <p:nvSpPr>
            <p:cNvPr id="96" name="Rectangle: Rounded Corners 95"/>
            <p:cNvSpPr/>
            <p:nvPr/>
          </p:nvSpPr>
          <p:spPr>
            <a:xfrm>
              <a:off x="7395417" y="2292720"/>
              <a:ext cx="415024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5417" y="2102220"/>
              <a:ext cx="242621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q1</a:t>
              </a:r>
              <a:endParaRPr lang="en-GB" dirty="0"/>
            </a:p>
          </p:txBody>
        </p:sp>
      </p:grpSp>
      <p:pic>
        <p:nvPicPr>
          <p:cNvPr id="98" name="Graphic 97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280964" y="3910088"/>
            <a:ext cx="358324" cy="35832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5833376" y="3547654"/>
            <a:ext cx="415024" cy="901853"/>
            <a:chOff x="7395417" y="2102220"/>
            <a:chExt cx="415024" cy="901853"/>
          </a:xfrm>
        </p:grpSpPr>
        <p:sp>
          <p:nvSpPr>
            <p:cNvPr id="104" name="Rectangle: Rounded Corners 103"/>
            <p:cNvSpPr/>
            <p:nvPr/>
          </p:nvSpPr>
          <p:spPr>
            <a:xfrm>
              <a:off x="7395417" y="2292720"/>
              <a:ext cx="415024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95417" y="2102220"/>
              <a:ext cx="200943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t1</a:t>
              </a:r>
              <a:endParaRPr lang="en-GB" dirty="0"/>
            </a:p>
          </p:txBody>
        </p:sp>
      </p:grpSp>
      <p:cxnSp>
        <p:nvCxnSpPr>
          <p:cNvPr id="115" name="Straight Connector 114"/>
          <p:cNvCxnSpPr>
            <a:cxnSpLocks/>
            <a:stCxn id="114" idx="3"/>
            <a:endCxn id="48" idx="0"/>
          </p:cNvCxnSpPr>
          <p:nvPr/>
        </p:nvCxnSpPr>
        <p:spPr>
          <a:xfrm flipH="1">
            <a:off x="2093054" y="1778341"/>
            <a:ext cx="502021" cy="923676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  <a:endCxn id="6" idx="0"/>
          </p:cNvCxnSpPr>
          <p:nvPr/>
        </p:nvCxnSpPr>
        <p:spPr>
          <a:xfrm>
            <a:off x="5209100" y="1778341"/>
            <a:ext cx="0" cy="374309"/>
          </a:xfrm>
          <a:prstGeom prst="line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  <a:stCxn id="50" idx="1"/>
            <a:endCxn id="61" idx="3"/>
          </p:cNvCxnSpPr>
          <p:nvPr/>
        </p:nvCxnSpPr>
        <p:spPr>
          <a:xfrm flipH="1">
            <a:off x="1332575" y="2959832"/>
            <a:ext cx="506668" cy="4310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cxnSpLocks/>
            <a:stCxn id="61" idx="3"/>
            <a:endCxn id="53" idx="1"/>
          </p:cNvCxnSpPr>
          <p:nvPr/>
        </p:nvCxnSpPr>
        <p:spPr>
          <a:xfrm>
            <a:off x="1332575" y="3390900"/>
            <a:ext cx="515152" cy="47663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cxnSpLocks/>
            <a:stCxn id="56" idx="7"/>
            <a:endCxn id="55" idx="3"/>
          </p:cNvCxnSpPr>
          <p:nvPr/>
        </p:nvCxnSpPr>
        <p:spPr>
          <a:xfrm flipV="1">
            <a:off x="2309437" y="2732377"/>
            <a:ext cx="402606" cy="9440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cxnSpLocks/>
            <a:stCxn id="56" idx="5"/>
            <a:endCxn id="54" idx="1"/>
          </p:cNvCxnSpPr>
          <p:nvPr/>
        </p:nvCxnSpPr>
        <p:spPr>
          <a:xfrm>
            <a:off x="2309437" y="4065978"/>
            <a:ext cx="335336" cy="9368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634075" y="2152650"/>
            <a:ext cx="698500" cy="2476500"/>
          </a:xfrm>
          <a:prstGeom prst="roundRect">
            <a:avLst/>
          </a:prstGeom>
          <a:solidFill>
            <a:srgbClr val="098190"/>
          </a:solidFill>
          <a:ln w="12700">
            <a:solidFill>
              <a:srgbClr val="09819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50" dirty="0" err="1">
                <a:solidFill>
                  <a:schemeClr val="bg1"/>
                </a:solidFill>
              </a:rPr>
              <a:t>OpenShift</a:t>
            </a:r>
            <a:r>
              <a:rPr lang="en-GB" sz="1050" dirty="0">
                <a:solidFill>
                  <a:schemeClr val="bg1"/>
                </a:solidFill>
              </a:rPr>
              <a:t> Services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631368" y="3908086"/>
            <a:ext cx="550867" cy="550867"/>
            <a:chOff x="3372312" y="3390900"/>
            <a:chExt cx="550867" cy="550867"/>
          </a:xfrm>
        </p:grpSpPr>
        <p:sp>
          <p:nvSpPr>
            <p:cNvPr id="57" name="Oval 56"/>
            <p:cNvSpPr/>
            <p:nvPr/>
          </p:nvSpPr>
          <p:spPr>
            <a:xfrm>
              <a:off x="3372312" y="3390900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85717" y="3483013"/>
              <a:ext cx="519941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queue </a:t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800" dirty="0">
                  <a:solidFill>
                    <a:schemeClr val="bg1"/>
                  </a:solidFill>
                </a:rPr>
                <a:t>scheduler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39243" y="3595784"/>
            <a:ext cx="550867" cy="550867"/>
            <a:chOff x="2762908" y="4002154"/>
            <a:chExt cx="550867" cy="550867"/>
          </a:xfrm>
        </p:grpSpPr>
        <p:sp>
          <p:nvSpPr>
            <p:cNvPr id="56" name="Oval 55"/>
            <p:cNvSpPr/>
            <p:nvPr/>
          </p:nvSpPr>
          <p:spPr>
            <a:xfrm>
              <a:off x="2762908" y="4002154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71392" y="4175997"/>
              <a:ext cx="54238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 err="1">
                  <a:solidFill>
                    <a:schemeClr val="bg1"/>
                  </a:solidFill>
                </a:rPr>
                <a:t>configserv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370" y="2262183"/>
            <a:ext cx="550867" cy="550867"/>
            <a:chOff x="2324563" y="3443569"/>
            <a:chExt cx="550867" cy="550867"/>
          </a:xfrm>
        </p:grpSpPr>
        <p:sp>
          <p:nvSpPr>
            <p:cNvPr id="55" name="Oval 54"/>
            <p:cNvSpPr/>
            <p:nvPr/>
          </p:nvSpPr>
          <p:spPr>
            <a:xfrm>
              <a:off x="2324563" y="3443569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16969" y="3611409"/>
              <a:ext cx="36605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GB" sz="800" dirty="0" err="1">
                  <a:solidFill>
                    <a:schemeClr val="bg1"/>
                  </a:solidFill>
                </a:rPr>
                <a:t>ragent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17620" y="2702017"/>
            <a:ext cx="550867" cy="550867"/>
            <a:chOff x="2809685" y="2397916"/>
            <a:chExt cx="550867" cy="550867"/>
          </a:xfrm>
        </p:grpSpPr>
        <p:sp>
          <p:nvSpPr>
            <p:cNvPr id="48" name="Oval 47"/>
            <p:cNvSpPr/>
            <p:nvPr/>
          </p:nvSpPr>
          <p:spPr>
            <a:xfrm>
              <a:off x="2809685" y="2397916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31308" y="2496269"/>
              <a:ext cx="49589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address</a:t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800" dirty="0">
                  <a:solidFill>
                    <a:schemeClr val="bg1"/>
                  </a:solidFill>
                </a:rPr>
                <a:t>controller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Rounded Rectangle 28"/>
          <p:cNvSpPr/>
          <p:nvPr/>
        </p:nvSpPr>
        <p:spPr>
          <a:xfrm rot="5400000">
            <a:off x="2427447" y="600057"/>
            <a:ext cx="335255" cy="2021312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application developer</a:t>
            </a:r>
          </a:p>
        </p:txBody>
      </p:sp>
      <p:sp>
        <p:nvSpPr>
          <p:cNvPr id="110" name="Rounded Rectangle 28"/>
          <p:cNvSpPr/>
          <p:nvPr/>
        </p:nvSpPr>
        <p:spPr>
          <a:xfrm rot="5400000">
            <a:off x="5736797" y="-428712"/>
            <a:ext cx="335255" cy="4078852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client applications</a:t>
            </a:r>
          </a:p>
        </p:txBody>
      </p:sp>
      <p:cxnSp>
        <p:nvCxnSpPr>
          <p:cNvPr id="133" name="Straight Connector 132"/>
          <p:cNvCxnSpPr>
            <a:cxnSpLocks/>
            <a:stCxn id="55" idx="6"/>
          </p:cNvCxnSpPr>
          <p:nvPr/>
        </p:nvCxnSpPr>
        <p:spPr>
          <a:xfrm>
            <a:off x="3182237" y="2537617"/>
            <a:ext cx="68276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cxnSpLocks/>
            <a:stCxn id="57" idx="6"/>
          </p:cNvCxnSpPr>
          <p:nvPr/>
        </p:nvCxnSpPr>
        <p:spPr>
          <a:xfrm>
            <a:off x="3182235" y="4183520"/>
            <a:ext cx="85330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4876800" y="3202016"/>
            <a:ext cx="1591" cy="522629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cxnSpLocks/>
            <a:endCxn id="97" idx="3"/>
          </p:cNvCxnSpPr>
          <p:nvPr/>
        </p:nvCxnSpPr>
        <p:spPr>
          <a:xfrm>
            <a:off x="5484537" y="3216003"/>
            <a:ext cx="0" cy="45575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cxnSpLocks/>
          </p:cNvCxnSpPr>
          <p:nvPr/>
        </p:nvCxnSpPr>
        <p:spPr>
          <a:xfrm>
            <a:off x="6075997" y="3197966"/>
            <a:ext cx="2839" cy="47837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7391400" y="1766255"/>
            <a:ext cx="0" cy="374309"/>
          </a:xfrm>
          <a:prstGeom prst="line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/>
            <a:endCxn id="66" idx="1"/>
          </p:cNvCxnSpPr>
          <p:nvPr/>
        </p:nvCxnSpPr>
        <p:spPr>
          <a:xfrm>
            <a:off x="6558623" y="2495550"/>
            <a:ext cx="375577" cy="759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/>
          <p:cNvCxnSpPr>
            <a:cxnSpLocks/>
            <a:stCxn id="64" idx="6"/>
            <a:endCxn id="73" idx="6"/>
          </p:cNvCxnSpPr>
          <p:nvPr/>
        </p:nvCxnSpPr>
        <p:spPr>
          <a:xfrm>
            <a:off x="7736683" y="2531821"/>
            <a:ext cx="16362" cy="945629"/>
          </a:xfrm>
          <a:prstGeom prst="bentConnector3">
            <a:avLst>
              <a:gd name="adj1" fmla="val 1968464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/>
          <p:cNvCxnSpPr>
            <a:cxnSpLocks/>
            <a:stCxn id="64" idx="7"/>
            <a:endCxn id="79" idx="6"/>
          </p:cNvCxnSpPr>
          <p:nvPr/>
        </p:nvCxnSpPr>
        <p:spPr>
          <a:xfrm rot="16200000" flipH="1">
            <a:off x="6686588" y="3306482"/>
            <a:ext cx="2035878" cy="97035"/>
          </a:xfrm>
          <a:prstGeom prst="bentConnector4">
            <a:avLst>
              <a:gd name="adj1" fmla="val 773"/>
              <a:gd name="adj2" fmla="val 602392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cxnSpLocks/>
          </p:cNvCxnSpPr>
          <p:nvPr/>
        </p:nvCxnSpPr>
        <p:spPr>
          <a:xfrm>
            <a:off x="6555911" y="3129205"/>
            <a:ext cx="375577" cy="759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/>
          <p:cNvCxnSpPr>
            <a:cxnSpLocks/>
            <a:stCxn id="79" idx="4"/>
            <a:endCxn id="56" idx="4"/>
          </p:cNvCxnSpPr>
          <p:nvPr/>
        </p:nvCxnSpPr>
        <p:spPr>
          <a:xfrm rot="5400000" flipH="1">
            <a:off x="4545285" y="1716044"/>
            <a:ext cx="501720" cy="5362935"/>
          </a:xfrm>
          <a:prstGeom prst="bentConnector3">
            <a:avLst>
              <a:gd name="adj1" fmla="val -45563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phic 169" descr="Megapho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5549" y="3914903"/>
            <a:ext cx="346401" cy="346401"/>
          </a:xfrm>
          <a:prstGeom prst="rect">
            <a:avLst/>
          </a:prstGeom>
        </p:spPr>
      </p:pic>
      <p:cxnSp>
        <p:nvCxnSpPr>
          <p:cNvPr id="171" name="Straight Connector 170"/>
          <p:cNvCxnSpPr>
            <a:cxnSpLocks/>
          </p:cNvCxnSpPr>
          <p:nvPr/>
        </p:nvCxnSpPr>
        <p:spPr>
          <a:xfrm>
            <a:off x="6256954" y="4159661"/>
            <a:ext cx="693608" cy="0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cxnSpLocks/>
          </p:cNvCxnSpPr>
          <p:nvPr/>
        </p:nvCxnSpPr>
        <p:spPr>
          <a:xfrm>
            <a:off x="6406223" y="3197966"/>
            <a:ext cx="544339" cy="862900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020770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862688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2561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649174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5670" cy="5143500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3745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197"/>
            <a:ext cx="9144000" cy="5142561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24977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6" y="0"/>
            <a:ext cx="9144000" cy="5142561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581227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31357" cy="5143500"/>
          </a:xfrm>
        </p:spPr>
      </p:pic>
      <p:sp>
        <p:nvSpPr>
          <p:cNvPr id="3" name="Rectangle 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15440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896859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933950" cy="1888331"/>
          </a:xfrm>
        </p:spPr>
        <p:txBody>
          <a:bodyPr>
            <a:normAutofit/>
          </a:bodyPr>
          <a:lstStyle/>
          <a:p>
            <a:r>
              <a:rPr lang="en-GB" dirty="0"/>
              <a:t>AMQ 7 is the next major release of the popular messaging platform</a:t>
            </a:r>
          </a:p>
          <a:p>
            <a:pPr lvl="1"/>
            <a:r>
              <a:rPr lang="en-GB" dirty="0"/>
              <a:t>Improved broker performance and scalability</a:t>
            </a:r>
          </a:p>
          <a:p>
            <a:pPr lvl="1"/>
            <a:r>
              <a:rPr lang="en-GB" dirty="0"/>
              <a:t>New Interconnect router</a:t>
            </a:r>
          </a:p>
          <a:p>
            <a:pPr lvl="1"/>
            <a:r>
              <a:rPr lang="en-GB" dirty="0"/>
              <a:t>New AMQP 1.0 clients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333750"/>
            <a:ext cx="805815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dirty="0"/>
              <a:t>AMQ 7 generally available this week</a:t>
            </a:r>
            <a:endParaRPr lang="en-GB" sz="1400" dirty="0"/>
          </a:p>
          <a:p>
            <a:pPr fontAlgn="auto">
              <a:spcAft>
                <a:spcPts val="0"/>
              </a:spcAft>
            </a:pPr>
            <a:r>
              <a:rPr lang="en-GB" dirty="0"/>
              <a:t>AMQ 7 on </a:t>
            </a:r>
            <a:r>
              <a:rPr lang="en-GB" dirty="0" err="1"/>
              <a:t>OpenShift</a:t>
            </a:r>
            <a:r>
              <a:rPr lang="en-GB" dirty="0"/>
              <a:t> aka Messaging-as-a-service (</a:t>
            </a:r>
            <a:r>
              <a:rPr lang="en-GB" dirty="0" err="1"/>
              <a:t>MaaS</a:t>
            </a:r>
            <a:r>
              <a:rPr lang="en-GB" dirty="0"/>
              <a:t>) coming soon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38800" y="971550"/>
            <a:ext cx="3449320" cy="2133600"/>
            <a:chOff x="912779" y="209550"/>
            <a:chExt cx="7391400" cy="4572000"/>
          </a:xfrm>
        </p:grpSpPr>
        <p:sp>
          <p:nvSpPr>
            <p:cNvPr id="15" name="Freeform 3"/>
            <p:cNvSpPr/>
            <p:nvPr/>
          </p:nvSpPr>
          <p:spPr>
            <a:xfrm>
              <a:off x="912779" y="209550"/>
              <a:ext cx="7391400" cy="4572000"/>
            </a:xfrm>
            <a:custGeom>
              <a:avLst/>
              <a:gdLst>
                <a:gd name="connsiteX0" fmla="*/ 0 w 7391400"/>
                <a:gd name="connsiteY0" fmla="*/ 388620 h 4572000"/>
                <a:gd name="connsiteX1" fmla="*/ 388620 w 7391400"/>
                <a:gd name="connsiteY1" fmla="*/ 0 h 4572000"/>
                <a:gd name="connsiteX2" fmla="*/ 7002780 w 7391400"/>
                <a:gd name="connsiteY2" fmla="*/ 0 h 4572000"/>
                <a:gd name="connsiteX3" fmla="*/ 7391400 w 7391400"/>
                <a:gd name="connsiteY3" fmla="*/ 388620 h 4572000"/>
                <a:gd name="connsiteX4" fmla="*/ 7391400 w 7391400"/>
                <a:gd name="connsiteY4" fmla="*/ 4183380 h 4572000"/>
                <a:gd name="connsiteX5" fmla="*/ 7002780 w 7391400"/>
                <a:gd name="connsiteY5" fmla="*/ 4572000 h 4572000"/>
                <a:gd name="connsiteX6" fmla="*/ 388620 w 7391400"/>
                <a:gd name="connsiteY6" fmla="*/ 4572000 h 4572000"/>
                <a:gd name="connsiteX7" fmla="*/ 0 w 7391400"/>
                <a:gd name="connsiteY7" fmla="*/ 4183380 h 4572000"/>
                <a:gd name="connsiteX8" fmla="*/ 0 w 7391400"/>
                <a:gd name="connsiteY8" fmla="*/ 38862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4572000">
                  <a:moveTo>
                    <a:pt x="0" y="388620"/>
                  </a:moveTo>
                  <a:cubicBezTo>
                    <a:pt x="0" y="173991"/>
                    <a:pt x="173991" y="0"/>
                    <a:pt x="388620" y="0"/>
                  </a:cubicBezTo>
                  <a:lnTo>
                    <a:pt x="7002780" y="0"/>
                  </a:lnTo>
                  <a:cubicBezTo>
                    <a:pt x="7217409" y="0"/>
                    <a:pt x="7391400" y="173991"/>
                    <a:pt x="7391400" y="388620"/>
                  </a:cubicBezTo>
                  <a:lnTo>
                    <a:pt x="7391400" y="4183380"/>
                  </a:lnTo>
                  <a:cubicBezTo>
                    <a:pt x="7391400" y="4398009"/>
                    <a:pt x="7217409" y="4572000"/>
                    <a:pt x="7002780" y="4572000"/>
                  </a:cubicBezTo>
                  <a:lnTo>
                    <a:pt x="388620" y="4572000"/>
                  </a:lnTo>
                  <a:cubicBezTo>
                    <a:pt x="173991" y="4572000"/>
                    <a:pt x="0" y="4398009"/>
                    <a:pt x="0" y="4183380"/>
                  </a:cubicBezTo>
                  <a:lnTo>
                    <a:pt x="0" y="388620"/>
                  </a:lnTo>
                  <a:close/>
                </a:path>
              </a:pathLst>
            </a:custGeom>
            <a:solidFill>
              <a:srgbClr val="0981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53" tIns="239553" rIns="239553" bIns="3662203" numCol="1" spcCol="1270" anchor="ctr" anchorCtr="0">
              <a:noAutofit/>
            </a:bodyPr>
            <a:lstStyle/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1600" kern="1200" dirty="0">
                  <a:latin typeface="+mj-lt"/>
                </a:rPr>
                <a:t>Red Hat JBoss AMQ 7</a:t>
              </a:r>
            </a:p>
          </p:txBody>
        </p:sp>
        <p:sp>
          <p:nvSpPr>
            <p:cNvPr id="16" name="Freeform 4"/>
            <p:cNvSpPr/>
            <p:nvPr/>
          </p:nvSpPr>
          <p:spPr>
            <a:xfrm>
              <a:off x="1099184" y="1352550"/>
              <a:ext cx="1108710" cy="1572071"/>
            </a:xfrm>
            <a:custGeom>
              <a:avLst/>
              <a:gdLst>
                <a:gd name="connsiteX0" fmla="*/ 0 w 1108710"/>
                <a:gd name="connsiteY0" fmla="*/ 116415 h 1572071"/>
                <a:gd name="connsiteX1" fmla="*/ 116415 w 1108710"/>
                <a:gd name="connsiteY1" fmla="*/ 0 h 1572071"/>
                <a:gd name="connsiteX2" fmla="*/ 992295 w 1108710"/>
                <a:gd name="connsiteY2" fmla="*/ 0 h 1572071"/>
                <a:gd name="connsiteX3" fmla="*/ 1108710 w 1108710"/>
                <a:gd name="connsiteY3" fmla="*/ 116415 h 1572071"/>
                <a:gd name="connsiteX4" fmla="*/ 1108710 w 1108710"/>
                <a:gd name="connsiteY4" fmla="*/ 1455656 h 1572071"/>
                <a:gd name="connsiteX5" fmla="*/ 992295 w 1108710"/>
                <a:gd name="connsiteY5" fmla="*/ 1572071 h 1572071"/>
                <a:gd name="connsiteX6" fmla="*/ 116415 w 1108710"/>
                <a:gd name="connsiteY6" fmla="*/ 1572071 h 1572071"/>
                <a:gd name="connsiteX7" fmla="*/ 0 w 1108710"/>
                <a:gd name="connsiteY7" fmla="*/ 1455656 h 1572071"/>
                <a:gd name="connsiteX8" fmla="*/ 0 w 1108710"/>
                <a:gd name="connsiteY8" fmla="*/ 116415 h 157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10" h="1572071">
                  <a:moveTo>
                    <a:pt x="0" y="116415"/>
                  </a:moveTo>
                  <a:cubicBezTo>
                    <a:pt x="0" y="52121"/>
                    <a:pt x="52121" y="0"/>
                    <a:pt x="116415" y="0"/>
                  </a:cubicBezTo>
                  <a:lnTo>
                    <a:pt x="992295" y="0"/>
                  </a:lnTo>
                  <a:cubicBezTo>
                    <a:pt x="1056589" y="0"/>
                    <a:pt x="1108710" y="52121"/>
                    <a:pt x="1108710" y="116415"/>
                  </a:cubicBezTo>
                  <a:lnTo>
                    <a:pt x="1108710" y="1455656"/>
                  </a:lnTo>
                  <a:cubicBezTo>
                    <a:pt x="1108710" y="1519950"/>
                    <a:pt x="1056589" y="1572071"/>
                    <a:pt x="992295" y="1572071"/>
                  </a:cubicBezTo>
                  <a:lnTo>
                    <a:pt x="116415" y="1572071"/>
                  </a:lnTo>
                  <a:cubicBezTo>
                    <a:pt x="52121" y="1572071"/>
                    <a:pt x="0" y="1519950"/>
                    <a:pt x="0" y="1455656"/>
                  </a:cubicBezTo>
                  <a:lnTo>
                    <a:pt x="0" y="116415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057" rIns="0" bIns="9505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>
                  <a:solidFill>
                    <a:schemeClr val="tx1"/>
                  </a:solidFill>
                </a:rPr>
                <a:t>Standard protocols</a:t>
              </a:r>
            </a:p>
          </p:txBody>
        </p:sp>
        <p:sp>
          <p:nvSpPr>
            <p:cNvPr id="17" name="Freeform 5"/>
            <p:cNvSpPr/>
            <p:nvPr/>
          </p:nvSpPr>
          <p:spPr>
            <a:xfrm>
              <a:off x="1099184" y="2979082"/>
              <a:ext cx="1108710" cy="1572071"/>
            </a:xfrm>
            <a:custGeom>
              <a:avLst/>
              <a:gdLst>
                <a:gd name="connsiteX0" fmla="*/ 0 w 1108710"/>
                <a:gd name="connsiteY0" fmla="*/ 116415 h 1572071"/>
                <a:gd name="connsiteX1" fmla="*/ 116415 w 1108710"/>
                <a:gd name="connsiteY1" fmla="*/ 0 h 1572071"/>
                <a:gd name="connsiteX2" fmla="*/ 992295 w 1108710"/>
                <a:gd name="connsiteY2" fmla="*/ 0 h 1572071"/>
                <a:gd name="connsiteX3" fmla="*/ 1108710 w 1108710"/>
                <a:gd name="connsiteY3" fmla="*/ 116415 h 1572071"/>
                <a:gd name="connsiteX4" fmla="*/ 1108710 w 1108710"/>
                <a:gd name="connsiteY4" fmla="*/ 1455656 h 1572071"/>
                <a:gd name="connsiteX5" fmla="*/ 992295 w 1108710"/>
                <a:gd name="connsiteY5" fmla="*/ 1572071 h 1572071"/>
                <a:gd name="connsiteX6" fmla="*/ 116415 w 1108710"/>
                <a:gd name="connsiteY6" fmla="*/ 1572071 h 1572071"/>
                <a:gd name="connsiteX7" fmla="*/ 0 w 1108710"/>
                <a:gd name="connsiteY7" fmla="*/ 1455656 h 1572071"/>
                <a:gd name="connsiteX8" fmla="*/ 0 w 1108710"/>
                <a:gd name="connsiteY8" fmla="*/ 116415 h 157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10" h="1572071">
                  <a:moveTo>
                    <a:pt x="0" y="116415"/>
                  </a:moveTo>
                  <a:cubicBezTo>
                    <a:pt x="0" y="52121"/>
                    <a:pt x="52121" y="0"/>
                    <a:pt x="116415" y="0"/>
                  </a:cubicBezTo>
                  <a:lnTo>
                    <a:pt x="992295" y="0"/>
                  </a:lnTo>
                  <a:cubicBezTo>
                    <a:pt x="1056589" y="0"/>
                    <a:pt x="1108710" y="52121"/>
                    <a:pt x="1108710" y="116415"/>
                  </a:cubicBezTo>
                  <a:lnTo>
                    <a:pt x="1108710" y="1455656"/>
                  </a:lnTo>
                  <a:cubicBezTo>
                    <a:pt x="1108710" y="1519950"/>
                    <a:pt x="1056589" y="1572071"/>
                    <a:pt x="992295" y="1572071"/>
                  </a:cubicBezTo>
                  <a:lnTo>
                    <a:pt x="116415" y="1572071"/>
                  </a:lnTo>
                  <a:cubicBezTo>
                    <a:pt x="52121" y="1572071"/>
                    <a:pt x="0" y="1519950"/>
                    <a:pt x="0" y="1455656"/>
                  </a:cubicBezTo>
                  <a:lnTo>
                    <a:pt x="0" y="116415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057" rIns="0" bIns="95057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/>
                <a:t>Common tooling</a:t>
              </a:r>
            </a:p>
          </p:txBody>
        </p:sp>
        <p:sp>
          <p:nvSpPr>
            <p:cNvPr id="18" name="Freeform 6"/>
            <p:cNvSpPr/>
            <p:nvPr/>
          </p:nvSpPr>
          <p:spPr>
            <a:xfrm>
              <a:off x="2392679" y="1352550"/>
              <a:ext cx="5728335" cy="3200400"/>
            </a:xfrm>
            <a:custGeom>
              <a:avLst/>
              <a:gdLst>
                <a:gd name="connsiteX0" fmla="*/ 0 w 5728335"/>
                <a:gd name="connsiteY0" fmla="*/ 336042 h 3200400"/>
                <a:gd name="connsiteX1" fmla="*/ 336042 w 5728335"/>
                <a:gd name="connsiteY1" fmla="*/ 0 h 3200400"/>
                <a:gd name="connsiteX2" fmla="*/ 5392293 w 5728335"/>
                <a:gd name="connsiteY2" fmla="*/ 0 h 3200400"/>
                <a:gd name="connsiteX3" fmla="*/ 5728335 w 5728335"/>
                <a:gd name="connsiteY3" fmla="*/ 336042 h 3200400"/>
                <a:gd name="connsiteX4" fmla="*/ 5728335 w 5728335"/>
                <a:gd name="connsiteY4" fmla="*/ 2864358 h 3200400"/>
                <a:gd name="connsiteX5" fmla="*/ 5392293 w 5728335"/>
                <a:gd name="connsiteY5" fmla="*/ 3200400 h 3200400"/>
                <a:gd name="connsiteX6" fmla="*/ 336042 w 5728335"/>
                <a:gd name="connsiteY6" fmla="*/ 3200400 h 3200400"/>
                <a:gd name="connsiteX7" fmla="*/ 0 w 5728335"/>
                <a:gd name="connsiteY7" fmla="*/ 2864358 h 3200400"/>
                <a:gd name="connsiteX8" fmla="*/ 0 w 5728335"/>
                <a:gd name="connsiteY8" fmla="*/ 336042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8335" h="3200400">
                  <a:moveTo>
                    <a:pt x="0" y="336042"/>
                  </a:moveTo>
                  <a:cubicBezTo>
                    <a:pt x="0" y="150451"/>
                    <a:pt x="150451" y="0"/>
                    <a:pt x="336042" y="0"/>
                  </a:cubicBezTo>
                  <a:lnTo>
                    <a:pt x="5392293" y="0"/>
                  </a:lnTo>
                  <a:cubicBezTo>
                    <a:pt x="5577884" y="0"/>
                    <a:pt x="5728335" y="150451"/>
                    <a:pt x="5728335" y="336042"/>
                  </a:cubicBezTo>
                  <a:lnTo>
                    <a:pt x="5728335" y="2864358"/>
                  </a:lnTo>
                  <a:cubicBezTo>
                    <a:pt x="5728335" y="3049949"/>
                    <a:pt x="5577884" y="3200400"/>
                    <a:pt x="5392293" y="3200400"/>
                  </a:cubicBezTo>
                  <a:lnTo>
                    <a:pt x="336042" y="3200400"/>
                  </a:lnTo>
                  <a:cubicBezTo>
                    <a:pt x="150451" y="3200400"/>
                    <a:pt x="0" y="3049949"/>
                    <a:pt x="0" y="2864358"/>
                  </a:cubicBezTo>
                  <a:lnTo>
                    <a:pt x="0" y="336042"/>
                  </a:lnTo>
                  <a:close/>
                </a:path>
              </a:pathLst>
            </a:custGeom>
            <a:solidFill>
              <a:srgbClr val="0981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053" tIns="186053" rIns="186053" bIns="2130677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Flexible, standards-based messaging for the enterprise, cloud and Internet of Things</a:t>
              </a:r>
            </a:p>
          </p:txBody>
        </p:sp>
        <p:sp>
          <p:nvSpPr>
            <p:cNvPr id="19" name="Freeform 7"/>
            <p:cNvSpPr/>
            <p:nvPr/>
          </p:nvSpPr>
          <p:spPr>
            <a:xfrm>
              <a:off x="253588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Broker</a:t>
              </a:r>
            </a:p>
          </p:txBody>
        </p:sp>
        <p:sp>
          <p:nvSpPr>
            <p:cNvPr id="20" name="Freeform 8"/>
            <p:cNvSpPr/>
            <p:nvPr/>
          </p:nvSpPr>
          <p:spPr>
            <a:xfrm>
              <a:off x="436060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Interconnect</a:t>
              </a:r>
            </a:p>
          </p:txBody>
        </p:sp>
        <p:sp>
          <p:nvSpPr>
            <p:cNvPr id="21" name="Freeform 9"/>
            <p:cNvSpPr/>
            <p:nvPr/>
          </p:nvSpPr>
          <p:spPr>
            <a:xfrm>
              <a:off x="618532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Clients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6933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309612" y="2693454"/>
            <a:ext cx="228600" cy="2488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685800" y="1276350"/>
            <a:ext cx="1600200" cy="26670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Container 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81800" y="1276350"/>
            <a:ext cx="1600200" cy="26670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Container B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581150"/>
            <a:ext cx="4495800" cy="2057400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1962150"/>
            <a:ext cx="4495800" cy="1524000"/>
          </a:xfrm>
          <a:prstGeom prst="rect">
            <a:avLst/>
          </a:prstGeom>
          <a:solidFill>
            <a:srgbClr val="94D4E3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72300" y="2419350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B1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2007" y="3007216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A2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68007" y="3007216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B2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095500" y="2328255"/>
            <a:ext cx="4876800" cy="369332"/>
            <a:chOff x="2095500" y="2328255"/>
            <a:chExt cx="4876800" cy="369332"/>
          </a:xfrm>
        </p:grpSpPr>
        <p:cxnSp>
          <p:nvCxnSpPr>
            <p:cNvPr id="14" name="Straight Arrow Connector 13"/>
            <p:cNvCxnSpPr>
              <a:stCxn id="18" idx="3"/>
              <a:endCxn id="19" idx="1"/>
            </p:cNvCxnSpPr>
            <p:nvPr/>
          </p:nvCxnSpPr>
          <p:spPr>
            <a:xfrm>
              <a:off x="2095500" y="2647950"/>
              <a:ext cx="48768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12306" y="232825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latin typeface="+mn-lt"/>
                </a:rPr>
                <a:t>Link 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91207" y="2916727"/>
            <a:ext cx="4876800" cy="369332"/>
            <a:chOff x="2091207" y="2916727"/>
            <a:chExt cx="4876800" cy="369332"/>
          </a:xfrm>
        </p:grpSpPr>
        <p:cxnSp>
          <p:nvCxnSpPr>
            <p:cNvPr id="24" name="Straight Arrow Connector 23"/>
            <p:cNvCxnSpPr>
              <a:stCxn id="26" idx="1"/>
              <a:endCxn id="25" idx="3"/>
            </p:cNvCxnSpPr>
            <p:nvPr/>
          </p:nvCxnSpPr>
          <p:spPr>
            <a:xfrm flipH="1">
              <a:off x="2091207" y="3235816"/>
              <a:ext cx="48768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012306" y="291672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latin typeface="+mn-lt"/>
                </a:rPr>
                <a:t>Link 2</a:t>
              </a:r>
            </a:p>
          </p:txBody>
        </p:sp>
      </p:grp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AMQP Concepts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628650" y="4069186"/>
            <a:ext cx="7886700" cy="101716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Containers (clients, brokers, …) connect to other containers</a:t>
            </a:r>
          </a:p>
          <a:p>
            <a:r>
              <a:rPr lang="en-GB" dirty="0"/>
              <a:t>Connections manage transfer capacity (frame size, channel count, …)</a:t>
            </a:r>
          </a:p>
          <a:p>
            <a:r>
              <a:rPr lang="en-GB" dirty="0"/>
              <a:t>Bidirectional Sessions created over Connection. Byte-based flow control.</a:t>
            </a:r>
          </a:p>
          <a:p>
            <a:r>
              <a:rPr lang="en-GB" dirty="0"/>
              <a:t>Links are created over Sessions for unidirectional message transfer. Credit-based flow control.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76300" y="2419350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A1</a:t>
            </a:r>
          </a:p>
        </p:txBody>
      </p:sp>
      <p:sp>
        <p:nvSpPr>
          <p:cNvPr id="66" name="Oval 65"/>
          <p:cNvSpPr/>
          <p:nvPr/>
        </p:nvSpPr>
        <p:spPr>
          <a:xfrm flipH="1">
            <a:off x="-228600" y="2709661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 flipH="1">
            <a:off x="9220200" y="3312016"/>
            <a:ext cx="14485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flipH="1">
            <a:off x="-229265" y="2866094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 flipH="1">
            <a:off x="9220200" y="3309804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752600" y="4933950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66320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8 -0.02531 L 0.79027 -0.0265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6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541 -0.05524 L 0.79201 -0.0564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4115 -0.02839 L -0.79948 -0.02839 " pathEditMode="relative" rAng="0" ptsTypes="AA">
                                      <p:cBhvr>
                                        <p:cTn id="83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4115 -0.02839 L -0.79948 -0.02839 " pathEditMode="relative" rAng="0" ptsTypes="AA">
                                      <p:cBhvr>
                                        <p:cTn id="8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animBg="1"/>
      <p:bldP spid="5" grpId="0" uiExpand="1" animBg="1"/>
      <p:bldP spid="19" grpId="0" uiExpand="1" animBg="1"/>
      <p:bldP spid="25" grpId="0" animBg="1"/>
      <p:bldP spid="26" grpId="0" animBg="1"/>
      <p:bldP spid="33" grpId="0" uiExpand="1" build="p"/>
      <p:bldP spid="18" grpId="0" uiExpand="1" animBg="1"/>
      <p:bldP spid="66" grpId="0" animBg="1"/>
      <p:bldP spid="70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3888" y="361950"/>
            <a:ext cx="7886700" cy="984645"/>
          </a:xfrm>
        </p:spPr>
        <p:txBody>
          <a:bodyPr>
            <a:normAutofit/>
          </a:bodyPr>
          <a:lstStyle/>
          <a:p>
            <a:r>
              <a:rPr lang="en-GB" dirty="0"/>
              <a:t>Thank You! 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6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33351"/>
            <a:ext cx="8358188" cy="1066800"/>
          </a:xfrm>
        </p:spPr>
        <p:txBody>
          <a:bodyPr/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Messaging at Red Hat Summit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400" y="1276350"/>
            <a:ext cx="8358188" cy="329088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Tue May 2, 4:30 PM - 5:15 PM – Room 153A – S104965 –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Introducing JBoss AMQ 7 - messaging for the enterprise, cloud, &amp; IoT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Wed May 3, 12:40 PM -  IoT Booth in the Partner Pavilion –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7 and IoT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Wed May 3, 4:30 PM - 5:15 PM – Room 155 – B104701 – Mark Wagner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performance and scalability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 May 4, 10:15 AM - 11:00 AM – Room 104C – S104971 – Ted Ross &amp;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7 technical deep dive 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 May 4, 3:30 PM - 4:15 PM – Room 151B – S104305 – Christian Posta &amp; Paolo Patierno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and Apache Kafka—which to use?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325046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698654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SPARE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653665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use-cases</a:t>
            </a:r>
            <a:br>
              <a:rPr lang="en-GB" dirty="0"/>
            </a:br>
            <a:r>
              <a:rPr lang="en-GB" sz="1400" dirty="0"/>
              <a:t>temporal decoupling (1/4)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7" idx="2"/>
          </p:cNvCxnSpPr>
          <p:nvPr/>
        </p:nvCxnSpPr>
        <p:spPr>
          <a:xfrm>
            <a:off x="2819400" y="3067050"/>
            <a:ext cx="43434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2895600" y="2931646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2895600" y="3181350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16679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22" presetClass="entr" presetSubtype="2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>
            <a:cxnSpLocks/>
            <a:stCxn id="28" idx="6"/>
            <a:endCxn id="7" idx="2"/>
          </p:cNvCxnSpPr>
          <p:nvPr/>
        </p:nvCxnSpPr>
        <p:spPr>
          <a:xfrm>
            <a:off x="2819400" y="3067050"/>
            <a:ext cx="43434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2895600" y="2931646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https://image.flaticon.com/icons/png/512/15/1568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41" y="263245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 descr="Sad Fac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52" y="3431276"/>
            <a:ext cx="529319" cy="529319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use-cases</a:t>
            </a:r>
            <a:br>
              <a:rPr lang="en-GB" dirty="0"/>
            </a:br>
            <a:r>
              <a:rPr lang="en-GB" sz="1400" dirty="0"/>
              <a:t>temporal decoupling (2/4)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04336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temporal decoupling (3/4)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3" name="Rectangle 32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69029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44259 L 0.32014 -0.43549 " pathEditMode="relative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858 -0.43827 L 0.55886 -0.43703 " pathEditMode="relative" ptsTypes="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temporal decoupling (4/4)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pic>
        <p:nvPicPr>
          <p:cNvPr id="33" name="Picture 2" descr="https://image.flaticon.com/icons/png/512/15/1568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41" y="263245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90463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44259 L 0.32014 -0.43549 " pathEditMode="relative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858 -0.43827 L 0.55886 -0.43703 " pathEditMode="relative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23734" y="2709610"/>
            <a:ext cx="685800" cy="685800"/>
            <a:chOff x="4997067" y="3486150"/>
            <a:chExt cx="685800" cy="685800"/>
          </a:xfrm>
        </p:grpSpPr>
        <p:sp>
          <p:nvSpPr>
            <p:cNvPr id="34" name="Oval 33"/>
            <p:cNvSpPr/>
            <p:nvPr/>
          </p:nvSpPr>
          <p:spPr>
            <a:xfrm>
              <a:off x="4997067" y="34861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5" name="Graphic 34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2350" y="3562350"/>
              <a:ext cx="385950" cy="385950"/>
            </a:xfrm>
            <a:prstGeom prst="rect">
              <a:avLst/>
            </a:prstGeom>
          </p:spPr>
        </p:pic>
        <p:pic>
          <p:nvPicPr>
            <p:cNvPr id="36" name="Graphic 35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4750" y="3714750"/>
              <a:ext cx="385950" cy="385950"/>
            </a:xfrm>
            <a:prstGeom prst="rect">
              <a:avLst/>
            </a:prstGeom>
          </p:spPr>
        </p:pic>
      </p:grpSp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load levelling</a:t>
            </a:r>
            <a:endParaRPr lang="en-GB" dirty="0"/>
          </a:p>
        </p:txBody>
      </p: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34" idx="6"/>
            <a:endCxn id="28" idx="2"/>
          </p:cNvCxnSpPr>
          <p:nvPr/>
        </p:nvCxnSpPr>
        <p:spPr>
          <a:xfrm>
            <a:off x="1309534" y="3052510"/>
            <a:ext cx="824066" cy="1454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7" name="Oval 36"/>
          <p:cNvSpPr/>
          <p:nvPr/>
        </p:nvSpPr>
        <p:spPr>
          <a:xfrm>
            <a:off x="2312788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2324100" y="57073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2324100" y="59359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20" name="Group 19"/>
          <p:cNvGrpSpPr/>
          <p:nvPr/>
        </p:nvGrpSpPr>
        <p:grpSpPr>
          <a:xfrm>
            <a:off x="4972050" y="5360670"/>
            <a:ext cx="685800" cy="152400"/>
            <a:chOff x="4972050" y="5360670"/>
            <a:chExt cx="685800" cy="1524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972050" y="54368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292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768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244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371600" y="319549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1371600" y="320004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52355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44012 L 0.24983 -0.44012 L 0.3474 -0.54876 " pathEditMode="relative" ptsTypes="A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48457 L 0.25105 -0.48148 L 0.33039 -0.59259 " pathEditMode="relative" ptsTypes="AA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3117 L 0.24913 -0.53024 L 0.3125 -0.63919 " pathEditMode="relative" ptsTypes="A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75 L 0.24948 -0.57253 L 0.29583 -0.68364 " pathEditMode="relative" ptsTypes="AAA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66 -0.54876 L 0.37639 -0.43827 L 0.56007 -0.43549 " pathEditMode="relative" ptsTypes="AAA">
                                      <p:cBhvr>
                                        <p:cTn id="5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59229 L 0.37535 -0.48364 L 0.55903 -0.47994 " pathEditMode="relative" ptsTypes="AAA">
                                      <p:cBhvr>
                                        <p:cTn id="5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11 -0.63796 L 0.37569 -0.53024 L 0.55747 -0.52561 " pathEditMode="relative" ptsTypes="AAA">
                                      <p:cBhvr>
                                        <p:cTn id="59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14 -0.68148 L 0.37674 -0.57284 L 0.55747 -0.57099 " pathEditMode="relative" ptsTypes="AAA">
                                      <p:cBhvr>
                                        <p:cTn id="6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23734" y="2709610"/>
            <a:ext cx="685800" cy="685800"/>
            <a:chOff x="4997067" y="3486150"/>
            <a:chExt cx="685800" cy="685800"/>
          </a:xfrm>
        </p:grpSpPr>
        <p:sp>
          <p:nvSpPr>
            <p:cNvPr id="34" name="Oval 33"/>
            <p:cNvSpPr/>
            <p:nvPr/>
          </p:nvSpPr>
          <p:spPr>
            <a:xfrm>
              <a:off x="4997067" y="34861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5" name="Graphic 34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62350" y="3562350"/>
              <a:ext cx="385950" cy="385950"/>
            </a:xfrm>
            <a:prstGeom prst="rect">
              <a:avLst/>
            </a:prstGeom>
          </p:spPr>
        </p:pic>
        <p:pic>
          <p:nvPicPr>
            <p:cNvPr id="36" name="Graphic 35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4750" y="3714750"/>
              <a:ext cx="385950" cy="385950"/>
            </a:xfrm>
            <a:prstGeom prst="rect">
              <a:avLst/>
            </a:prstGeom>
          </p:spPr>
        </p:pic>
      </p:grpSp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load balancing</a:t>
            </a:r>
            <a:endParaRPr lang="en-GB" dirty="0"/>
          </a:p>
        </p:txBody>
      </p: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34" idx="6"/>
            <a:endCxn id="28" idx="2"/>
          </p:cNvCxnSpPr>
          <p:nvPr/>
        </p:nvCxnSpPr>
        <p:spPr>
          <a:xfrm>
            <a:off x="1309534" y="3052510"/>
            <a:ext cx="824066" cy="1454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4572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972050" y="5360670"/>
            <a:ext cx="685800" cy="152400"/>
            <a:chOff x="4972050" y="5360670"/>
            <a:chExt cx="685800" cy="1524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972050" y="54368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292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768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244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371600" y="319549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1371600" y="320004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26" idx="6"/>
            <a:endCxn id="52" idx="2"/>
          </p:cNvCxnSpPr>
          <p:nvPr/>
        </p:nvCxnSpPr>
        <p:spPr>
          <a:xfrm flipV="1">
            <a:off x="5657850" y="2609850"/>
            <a:ext cx="1504950" cy="4572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162800" y="31813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7162800" y="2266950"/>
            <a:ext cx="685800" cy="685800"/>
            <a:chOff x="1614067" y="2579197"/>
            <a:chExt cx="685800" cy="685800"/>
          </a:xfrm>
        </p:grpSpPr>
        <p:sp>
          <p:nvSpPr>
            <p:cNvPr id="52" name="Oval 51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54" name="Freeform: Shape 53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55" name="Freeform: Shape 54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7" name="Oval 36"/>
          <p:cNvSpPr/>
          <p:nvPr/>
        </p:nvSpPr>
        <p:spPr>
          <a:xfrm>
            <a:off x="2312788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2324100" y="57073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2324100" y="59359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8" name="Rectangle 57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4229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44012 L 0.24983 -0.44012 L 0.3474 -0.54876 " pathEditMode="relative" ptsTypes="A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48457 L 0.25105 -0.48148 L 0.33039 -0.59259 " pathEditMode="relative" ptsTypes="AA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3117 L 0.24913 -0.53024 L 0.3125 -0.63919 " pathEditMode="relative" ptsTypes="A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75 L 0.24948 -0.57253 L 0.29583 -0.68364 " pathEditMode="relative" ptsTypes="AAA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54753 L 0.3823 -0.45247 L 0.55938 -0.54105 " pathEditMode="relative" ptsTypes="AAA">
                                      <p:cBhvr>
                                        <p:cTn id="5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 -0.59074 L 0.38403 -0.46698 L 0.5599 -0.37531 " pathEditMode="relative" ptsTypes="AAA">
                                      <p:cBhvr>
                                        <p:cTn id="55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46 -0.63734 L 0.38108 -0.54259 L 0.55625 -0.62994 " pathEditMode="relative" ptsTypes="AAA">
                                      <p:cBhvr>
                                        <p:cTn id="5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66 -0.68087 L 0.38108 -0.55926 L 0.55747 -0.46636 " pathEditMode="relative" ptsTypes="AAA">
                                      <p:cBhvr>
                                        <p:cTn id="6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3.githubusercontent.com/u/1544528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51314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Message Queuing Telemetry Transport</a:t>
            </a:r>
            <a:br>
              <a:rPr lang="en-GB" dirty="0"/>
            </a:br>
            <a:r>
              <a:rPr lang="en-GB" dirty="0"/>
              <a:t>MQTT v3.1.1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286000" y="1369219"/>
            <a:ext cx="6229350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latin typeface="+mj-lt"/>
              </a:rPr>
              <a:t>Open, standard messaging protocol</a:t>
            </a:r>
          </a:p>
          <a:p>
            <a:pPr marL="0" indent="0">
              <a:buNone/>
            </a:pPr>
            <a:r>
              <a:rPr lang="en-GB" sz="1300" dirty="0"/>
              <a:t>Lightweight publish/subscribe messaging transport for the Internet of Things</a:t>
            </a:r>
          </a:p>
          <a:p>
            <a:pPr marL="0" indent="0">
              <a:buNone/>
            </a:pPr>
            <a:r>
              <a:rPr lang="en-GB" sz="1300" b="1" dirty="0"/>
              <a:t>International Standard ISO/IEC 20922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200" dirty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GB" sz="1300" b="1" dirty="0"/>
              <a:t>Efficient</a:t>
            </a:r>
            <a:r>
              <a:rPr lang="en-GB" sz="1300" dirty="0"/>
              <a:t> – binary, connection-oriented protocol</a:t>
            </a:r>
          </a:p>
          <a:p>
            <a:pPr marL="0" indent="0">
              <a:buNone/>
            </a:pPr>
            <a:r>
              <a:rPr lang="en-GB" sz="1300" b="1" dirty="0"/>
              <a:t>Reliable</a:t>
            </a:r>
            <a:r>
              <a:rPr lang="en-GB" sz="1300" dirty="0"/>
              <a:t> – range of guarantees, fire-&amp;-forget to reliable, exactly-once delivery</a:t>
            </a:r>
          </a:p>
          <a:p>
            <a:pPr marL="0" indent="0">
              <a:buNone/>
            </a:pPr>
            <a:r>
              <a:rPr lang="en-GB" sz="1300" b="1" dirty="0"/>
              <a:t>Lightweight</a:t>
            </a:r>
            <a:r>
              <a:rPr lang="en-GB" sz="1300" dirty="0"/>
              <a:t> – minimal overhead of business payload</a:t>
            </a:r>
          </a:p>
          <a:p>
            <a:pPr marL="0" indent="0">
              <a:buNone/>
            </a:pPr>
            <a:r>
              <a:rPr lang="en-GB" sz="1300" b="1" dirty="0"/>
              <a:t>Simple message format</a:t>
            </a:r>
            <a:r>
              <a:rPr lang="en-GB" sz="1300" dirty="0"/>
              <a:t> – messages are simple arrays of bytes</a:t>
            </a:r>
          </a:p>
          <a:p>
            <a:pPr marL="0" indent="0">
              <a:buNone/>
            </a:pPr>
            <a:r>
              <a:rPr lang="en-GB" sz="1300" b="1" dirty="0"/>
              <a:t>Pub/sub model</a:t>
            </a:r>
            <a:r>
              <a:rPr lang="en-GB" sz="1300" dirty="0"/>
              <a:t> – defines hierarchical pub/sub broker model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5775" y="3139046"/>
            <a:ext cx="1371601" cy="880504"/>
            <a:chOff x="685799" y="2798750"/>
            <a:chExt cx="1371601" cy="880504"/>
          </a:xfrm>
        </p:grpSpPr>
        <p:pic>
          <p:nvPicPr>
            <p:cNvPr id="1030" name="Picture 6" descr="http://logonoid.com/images/iso-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69"/>
            <a:stretch/>
          </p:blipFill>
          <p:spPr bwMode="auto">
            <a:xfrm>
              <a:off x="685800" y="2798750"/>
              <a:ext cx="685800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3/3e/International_Electrotechnical_Commission_Logo.svg/2000px-International_Electrotechnical_Commission_Logo.sv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t="5160" r="5071" b="8790"/>
            <a:stretch/>
          </p:blipFill>
          <p:spPr bwMode="auto">
            <a:xfrm>
              <a:off x="1400173" y="2798750"/>
              <a:ext cx="647846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799" y="3409950"/>
              <a:ext cx="137160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+mn-lt"/>
                  <a:cs typeface="Arial" panose="020B0604020202020204" pitchFamily="34" charset="0"/>
                </a:rPr>
                <a:t>ISO/IEC 20922:2016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4884" y="4395928"/>
            <a:ext cx="153338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+mn-lt"/>
                <a:cs typeface="Arial" panose="020B0604020202020204" pitchFamily="34" charset="0"/>
              </a:rPr>
              <a:t>http://www.mqtt.org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2600" y="4857750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109271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Timeline</a:t>
            </a:r>
          </a:p>
        </p:txBody>
      </p:sp>
      <p:sp>
        <p:nvSpPr>
          <p:cNvPr id="6" name="Oval 5"/>
          <p:cNvSpPr/>
          <p:nvPr/>
        </p:nvSpPr>
        <p:spPr>
          <a:xfrm>
            <a:off x="6666989" y="1881157"/>
            <a:ext cx="1815839" cy="1815932"/>
          </a:xfrm>
          <a:prstGeom prst="ellipse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/>
          <p:cNvSpPr/>
          <p:nvPr/>
        </p:nvSpPr>
        <p:spPr>
          <a:xfrm>
            <a:off x="6727725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GA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May ‘17</a:t>
            </a:r>
            <a:endParaRPr lang="en-US" sz="2500" kern="1200" dirty="0"/>
          </a:p>
        </p:txBody>
      </p:sp>
      <p:sp>
        <p:nvSpPr>
          <p:cNvPr id="8" name="Teardrop 7"/>
          <p:cNvSpPr/>
          <p:nvPr/>
        </p:nvSpPr>
        <p:spPr>
          <a:xfrm rot="2700000">
            <a:off x="4782613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/>
          <p:cNvSpPr/>
          <p:nvPr/>
        </p:nvSpPr>
        <p:spPr>
          <a:xfrm>
            <a:off x="4851150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Beta 2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Feb ‘17</a:t>
            </a:r>
            <a:endParaRPr lang="en-US" sz="2500" kern="1200" dirty="0"/>
          </a:p>
        </p:txBody>
      </p:sp>
      <p:sp>
        <p:nvSpPr>
          <p:cNvPr id="10" name="Teardrop 9"/>
          <p:cNvSpPr/>
          <p:nvPr/>
        </p:nvSpPr>
        <p:spPr>
          <a:xfrm rot="2700000">
            <a:off x="2913824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/>
          <p:cNvSpPr/>
          <p:nvPr/>
        </p:nvSpPr>
        <p:spPr>
          <a:xfrm>
            <a:off x="2974575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Beta 1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Dec ‘16</a:t>
            </a:r>
            <a:endParaRPr lang="en-US" sz="2500" kern="1200" dirty="0"/>
          </a:p>
        </p:txBody>
      </p:sp>
      <p:sp>
        <p:nvSpPr>
          <p:cNvPr id="12" name="Teardrop 11"/>
          <p:cNvSpPr/>
          <p:nvPr/>
        </p:nvSpPr>
        <p:spPr>
          <a:xfrm rot="2700000">
            <a:off x="1037249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/>
          <p:cNvSpPr/>
          <p:nvPr/>
        </p:nvSpPr>
        <p:spPr>
          <a:xfrm>
            <a:off x="1098000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Alpha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Jun ‘16</a:t>
            </a:r>
            <a:r>
              <a:rPr lang="en-US" sz="2500" kern="1200" dirty="0"/>
              <a:t>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4324350"/>
            <a:ext cx="788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Note: </a:t>
            </a:r>
            <a:r>
              <a:rPr lang="en-GB" sz="1600" i="1" dirty="0" err="1"/>
              <a:t>MaaS</a:t>
            </a:r>
            <a:r>
              <a:rPr lang="en-GB" sz="1600" i="1" dirty="0"/>
              <a:t> is still under active development. Preview releases planned during 2017.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3570843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1434705"/>
            <a:ext cx="7886700" cy="984645"/>
          </a:xfrm>
        </p:spPr>
        <p:txBody>
          <a:bodyPr>
            <a:normAutofit/>
          </a:bodyPr>
          <a:lstStyle/>
          <a:p>
            <a:r>
              <a:rPr lang="en-GB" dirty="0"/>
              <a:t>Thank You! 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23888" y="3257550"/>
            <a:ext cx="2133600" cy="461665"/>
            <a:chOff x="2528887" y="285750"/>
            <a:chExt cx="1814513" cy="461665"/>
          </a:xfrm>
        </p:grpSpPr>
        <p:pic>
          <p:nvPicPr>
            <p:cNvPr id="2050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326214"/>
              <a:ext cx="468313" cy="38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971800" y="28575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+mn-lt"/>
                </a:rPr>
                <a:t>@</a:t>
              </a:r>
              <a:r>
                <a:rPr lang="en-GB" dirty="0" err="1">
                  <a:solidFill>
                    <a:schemeClr val="bg1"/>
                  </a:solidFill>
                  <a:latin typeface="+mn-lt"/>
                </a:rPr>
                <a:t>dingha</a:t>
              </a:r>
              <a:endParaRPr lang="en-GB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423974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2600" y="4857750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2868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9782" y="1813775"/>
            <a:ext cx="1588394" cy="129539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/>
              <a:t>A-MQ 6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81000" y="3490174"/>
            <a:ext cx="1588394" cy="1295399"/>
            <a:chOff x="381000" y="3490174"/>
            <a:chExt cx="1588394" cy="1295399"/>
          </a:xfrm>
        </p:grpSpPr>
        <p:sp>
          <p:nvSpPr>
            <p:cNvPr id="9" name="Rounded Rectangle 8"/>
            <p:cNvSpPr/>
            <p:nvPr/>
          </p:nvSpPr>
          <p:spPr>
            <a:xfrm>
              <a:off x="381000" y="3490174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EAP 6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97794" y="3947374"/>
              <a:ext cx="1154806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HornetQ</a:t>
              </a:r>
            </a:p>
          </p:txBody>
        </p:sp>
      </p:grp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consolidation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358" y="1813775"/>
            <a:ext cx="5730830" cy="2971798"/>
            <a:chOff x="635358" y="1813775"/>
            <a:chExt cx="5730830" cy="2971798"/>
          </a:xfrm>
        </p:grpSpPr>
        <p:sp>
          <p:nvSpPr>
            <p:cNvPr id="8" name="Rounded Rectangle 7"/>
            <p:cNvSpPr/>
            <p:nvPr/>
          </p:nvSpPr>
          <p:spPr>
            <a:xfrm>
              <a:off x="635358" y="2270975"/>
              <a:ext cx="1117242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5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752600" y="1813775"/>
              <a:ext cx="4613588" cy="2971798"/>
              <a:chOff x="1752600" y="1813775"/>
              <a:chExt cx="4613588" cy="2971798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2556188" y="1813775"/>
                <a:ext cx="3810000" cy="2971798"/>
              </a:xfrm>
              <a:prstGeom prst="roundRect">
                <a:avLst/>
              </a:prstGeom>
              <a:noFill/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Apache </a:t>
                </a:r>
                <a:r>
                  <a:rPr lang="en-GB" sz="1400" b="1" dirty="0" err="1">
                    <a:solidFill>
                      <a:schemeClr val="tx1"/>
                    </a:solidFill>
                  </a:rPr>
                  <a:t>ActiveMQ</a:t>
                </a:r>
                <a:r>
                  <a:rPr lang="en-GB" sz="1400" b="1" dirty="0">
                    <a:solidFill>
                      <a:schemeClr val="tx1"/>
                    </a:solidFill>
                  </a:rPr>
                  <a:t> Community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3063830" y="2511917"/>
                <a:ext cx="1111340" cy="761999"/>
              </a:xfrm>
              <a:prstGeom prst="roundRect">
                <a:avLst/>
              </a:prstGeom>
              <a:solidFill>
                <a:srgbClr val="74C1D1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>
                    <a:solidFill>
                      <a:schemeClr val="tx1"/>
                    </a:solidFill>
                  </a:rPr>
                  <a:t>ActiveMQ</a:t>
                </a:r>
                <a:r>
                  <a:rPr lang="en-GB" sz="1200" dirty="0">
                    <a:solidFill>
                      <a:schemeClr val="tx1"/>
                    </a:solidFill>
                  </a:rPr>
                  <a:t> 5</a:t>
                </a:r>
              </a:p>
            </p:txBody>
          </p:sp>
          <p:pic>
            <p:nvPicPr>
              <p:cNvPr id="1026" name="Picture 2" descr="http://www.apache.org/foundation/press/kit/asf_logo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622" y="4255571"/>
                <a:ext cx="1119293" cy="453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Arrow Connector 25"/>
              <p:cNvCxnSpPr>
                <a:stCxn id="21" idx="1"/>
                <a:endCxn id="8" idx="3"/>
              </p:cNvCxnSpPr>
              <p:nvPr/>
            </p:nvCxnSpPr>
            <p:spPr>
              <a:xfrm flipH="1" flipV="1">
                <a:off x="1752600" y="2651975"/>
                <a:ext cx="1311230" cy="240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752600" y="3566374"/>
            <a:ext cx="2422570" cy="762000"/>
            <a:chOff x="1752600" y="3566374"/>
            <a:chExt cx="2422570" cy="762000"/>
          </a:xfrm>
        </p:grpSpPr>
        <p:sp>
          <p:nvSpPr>
            <p:cNvPr id="22" name="Rounded Rectangle 21"/>
            <p:cNvSpPr/>
            <p:nvPr/>
          </p:nvSpPr>
          <p:spPr>
            <a:xfrm>
              <a:off x="3078586" y="3566374"/>
              <a:ext cx="1096584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HornetQ</a:t>
              </a:r>
            </a:p>
          </p:txBody>
        </p:sp>
        <p:cxnSp>
          <p:nvCxnSpPr>
            <p:cNvPr id="29" name="Straight Arrow Connector 28"/>
            <p:cNvCxnSpPr>
              <a:stCxn id="10" idx="3"/>
              <a:endCxn id="22" idx="1"/>
            </p:cNvCxnSpPr>
            <p:nvPr/>
          </p:nvCxnSpPr>
          <p:spPr>
            <a:xfrm flipV="1">
              <a:off x="1752600" y="3947374"/>
              <a:ext cx="1325986" cy="381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175170" y="2892917"/>
            <a:ext cx="1692230" cy="1054457"/>
            <a:chOff x="4175170" y="2892917"/>
            <a:chExt cx="1692230" cy="1054457"/>
          </a:xfrm>
        </p:grpSpPr>
        <p:sp>
          <p:nvSpPr>
            <p:cNvPr id="23" name="Rounded Rectangle 22"/>
            <p:cNvSpPr/>
            <p:nvPr/>
          </p:nvSpPr>
          <p:spPr>
            <a:xfrm>
              <a:off x="4724400" y="2918674"/>
              <a:ext cx="1143000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32" name="Straight Arrow Connector 31"/>
            <p:cNvCxnSpPr>
              <a:stCxn id="21" idx="3"/>
              <a:endCxn id="23" idx="1"/>
            </p:cNvCxnSpPr>
            <p:nvPr/>
          </p:nvCxnSpPr>
          <p:spPr>
            <a:xfrm>
              <a:off x="4175170" y="2892917"/>
              <a:ext cx="549230" cy="406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2" idx="3"/>
              <a:endCxn id="23" idx="1"/>
            </p:cNvCxnSpPr>
            <p:nvPr/>
          </p:nvCxnSpPr>
          <p:spPr>
            <a:xfrm flipV="1">
              <a:off x="4175170" y="3299674"/>
              <a:ext cx="549230" cy="647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867400" y="1813775"/>
            <a:ext cx="2655194" cy="1485899"/>
            <a:chOff x="5867400" y="1813775"/>
            <a:chExt cx="2655194" cy="1485899"/>
          </a:xfrm>
        </p:grpSpPr>
        <p:sp>
          <p:nvSpPr>
            <p:cNvPr id="11" name="Rounded Rectangle 10"/>
            <p:cNvSpPr/>
            <p:nvPr/>
          </p:nvSpPr>
          <p:spPr>
            <a:xfrm>
              <a:off x="6934200" y="1813775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AMQ 7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150994" y="2270975"/>
              <a:ext cx="1154806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38" name="Straight Arrow Connector 37"/>
            <p:cNvCxnSpPr>
              <a:stCxn id="23" idx="3"/>
              <a:endCxn id="12" idx="1"/>
            </p:cNvCxnSpPr>
            <p:nvPr/>
          </p:nvCxnSpPr>
          <p:spPr>
            <a:xfrm flipV="1">
              <a:off x="5867400" y="2651975"/>
              <a:ext cx="1283594" cy="6476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867400" y="3299674"/>
            <a:ext cx="2636412" cy="1485899"/>
            <a:chOff x="5867400" y="3299674"/>
            <a:chExt cx="2636412" cy="1485899"/>
          </a:xfrm>
        </p:grpSpPr>
        <p:sp>
          <p:nvSpPr>
            <p:cNvPr id="13" name="Rounded Rectangle 12"/>
            <p:cNvSpPr/>
            <p:nvPr/>
          </p:nvSpPr>
          <p:spPr>
            <a:xfrm>
              <a:off x="6915418" y="3490174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EAP 7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113430" y="3947374"/>
              <a:ext cx="1192370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41" name="Straight Arrow Connector 40"/>
            <p:cNvCxnSpPr>
              <a:stCxn id="23" idx="3"/>
              <a:endCxn id="14" idx="1"/>
            </p:cNvCxnSpPr>
            <p:nvPr/>
          </p:nvCxnSpPr>
          <p:spPr>
            <a:xfrm>
              <a:off x="5867400" y="3299674"/>
              <a:ext cx="1246030" cy="1028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140000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782" y="1456730"/>
            <a:ext cx="1588394" cy="2749151"/>
            <a:chOff x="399782" y="1456730"/>
            <a:chExt cx="1588394" cy="2749151"/>
          </a:xfrm>
        </p:grpSpPr>
        <p:sp>
          <p:nvSpPr>
            <p:cNvPr id="15" name="Rounded Rectangle 14"/>
            <p:cNvSpPr/>
            <p:nvPr/>
          </p:nvSpPr>
          <p:spPr>
            <a:xfrm>
              <a:off x="966453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AMQP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99782" y="1456730"/>
              <a:ext cx="1588394" cy="1191219"/>
              <a:chOff x="914400" y="1423926"/>
              <a:chExt cx="1752600" cy="175260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914400" y="1423926"/>
                <a:ext cx="1752600" cy="1752600"/>
              </a:xfrm>
              <a:prstGeom prst="roundRect">
                <a:avLst/>
              </a:prstGeom>
              <a:solidFill>
                <a:srgbClr val="098190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b="1" dirty="0"/>
                  <a:t>AMQP Clients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98477" y="1962808"/>
                <a:ext cx="1597472" cy="84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bg1"/>
                    </a:solidFill>
                  </a:rPr>
                  <a:t>JMS, C++, Python, JavaScript/Node.js,</a:t>
                </a:r>
              </a:p>
              <a:p>
                <a:r>
                  <a:rPr lang="en-GB" sz="1050" dirty="0">
                    <a:solidFill>
                      <a:schemeClr val="bg1"/>
                    </a:solidFill>
                  </a:rPr>
                  <a:t>.NET, …</a:t>
                </a:r>
              </a:p>
            </p:txBody>
          </p:sp>
        </p:grpSp>
        <p:cxnSp>
          <p:nvCxnSpPr>
            <p:cNvPr id="9" name="Straight Arrow Connector 8"/>
            <p:cNvCxnSpPr>
              <a:stCxn id="31" idx="2"/>
              <a:endCxn id="15" idx="0"/>
            </p:cNvCxnSpPr>
            <p:nvPr/>
          </p:nvCxnSpPr>
          <p:spPr>
            <a:xfrm>
              <a:off x="1193979" y="2647949"/>
              <a:ext cx="267774" cy="106680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91744" y="1456730"/>
            <a:ext cx="1588394" cy="2749151"/>
            <a:chOff x="2091744" y="1456730"/>
            <a:chExt cx="1588394" cy="2749151"/>
          </a:xfrm>
        </p:grpSpPr>
        <p:sp>
          <p:nvSpPr>
            <p:cNvPr id="14" name="Rounded Rectangle 13"/>
            <p:cNvSpPr/>
            <p:nvPr/>
          </p:nvSpPr>
          <p:spPr>
            <a:xfrm>
              <a:off x="2520503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MQTT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091744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Community MQTT Clients</a:t>
              </a:r>
            </a:p>
          </p:txBody>
        </p:sp>
        <p:cxnSp>
          <p:nvCxnSpPr>
            <p:cNvPr id="34" name="Straight Arrow Connector 33"/>
            <p:cNvCxnSpPr>
              <a:stCxn id="33" idx="2"/>
              <a:endCxn id="14" idx="0"/>
            </p:cNvCxnSpPr>
            <p:nvPr/>
          </p:nvCxnSpPr>
          <p:spPr>
            <a:xfrm>
              <a:off x="2885941" y="2647950"/>
              <a:ext cx="129862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83706" y="1456730"/>
            <a:ext cx="1588394" cy="2749151"/>
            <a:chOff x="3783706" y="1456730"/>
            <a:chExt cx="1588394" cy="2749151"/>
          </a:xfrm>
        </p:grpSpPr>
        <p:sp>
          <p:nvSpPr>
            <p:cNvPr id="13" name="Rounded Rectangle 12"/>
            <p:cNvSpPr/>
            <p:nvPr/>
          </p:nvSpPr>
          <p:spPr>
            <a:xfrm>
              <a:off x="4083676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STOMP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783706" y="1456730"/>
              <a:ext cx="1588394" cy="1191220"/>
              <a:chOff x="914400" y="1423926"/>
              <a:chExt cx="1752600" cy="1752600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914400" y="1423926"/>
                <a:ext cx="1752600" cy="1752600"/>
              </a:xfrm>
              <a:prstGeom prst="roundRect">
                <a:avLst/>
              </a:prstGeom>
              <a:solidFill>
                <a:srgbClr val="098190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b="1" dirty="0"/>
                  <a:t>Community STOMP Clients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98477" y="1962808"/>
                <a:ext cx="1597472" cy="407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7" name="Straight Arrow Connector 36"/>
            <p:cNvCxnSpPr>
              <a:stCxn id="28" idx="2"/>
              <a:endCxn id="13" idx="0"/>
            </p:cNvCxnSpPr>
            <p:nvPr/>
          </p:nvCxnSpPr>
          <p:spPr>
            <a:xfrm>
              <a:off x="4577903" y="2647950"/>
              <a:ext cx="1073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162800" y="1456730"/>
            <a:ext cx="1588394" cy="2749151"/>
            <a:chOff x="7162800" y="1456730"/>
            <a:chExt cx="1588394" cy="2749151"/>
          </a:xfrm>
        </p:grpSpPr>
        <p:sp>
          <p:nvSpPr>
            <p:cNvPr id="11" name="Rounded Rectangle 10"/>
            <p:cNvSpPr/>
            <p:nvPr/>
          </p:nvSpPr>
          <p:spPr>
            <a:xfrm>
              <a:off x="7210560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Artemis “Core”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162800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HornetQ / Artemis JMS Client</a:t>
              </a:r>
            </a:p>
          </p:txBody>
        </p:sp>
        <p:cxnSp>
          <p:nvCxnSpPr>
            <p:cNvPr id="43" name="Straight Arrow Connector 42"/>
            <p:cNvCxnSpPr>
              <a:stCxn id="5" idx="2"/>
              <a:endCxn id="11" idx="0"/>
            </p:cNvCxnSpPr>
            <p:nvPr/>
          </p:nvCxnSpPr>
          <p:spPr>
            <a:xfrm flipH="1">
              <a:off x="7705860" y="2647950"/>
              <a:ext cx="251137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Protocols and clients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475668" y="1456730"/>
            <a:ext cx="1620591" cy="2749151"/>
            <a:chOff x="5475668" y="1456730"/>
            <a:chExt cx="1620591" cy="2749151"/>
          </a:xfrm>
        </p:grpSpPr>
        <p:sp>
          <p:nvSpPr>
            <p:cNvPr id="12" name="Rounded Rectangle 11"/>
            <p:cNvSpPr/>
            <p:nvPr/>
          </p:nvSpPr>
          <p:spPr>
            <a:xfrm>
              <a:off x="5724660" y="3715976"/>
              <a:ext cx="990600" cy="489905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OpenWire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75668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A-MQ 6.x Clients</a:t>
              </a:r>
            </a:p>
          </p:txBody>
        </p:sp>
        <p:cxnSp>
          <p:nvCxnSpPr>
            <p:cNvPr id="40" name="Straight Arrow Connector 39"/>
            <p:cNvCxnSpPr>
              <a:stCxn id="25" idx="2"/>
              <a:endCxn id="12" idx="0"/>
            </p:cNvCxnSpPr>
            <p:nvPr/>
          </p:nvCxnSpPr>
          <p:spPr>
            <a:xfrm flipH="1">
              <a:off x="6219960" y="2647950"/>
              <a:ext cx="49905" cy="1068026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648459" y="1814572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JMS, C++ (CMS),</a:t>
              </a:r>
            </a:p>
            <a:p>
              <a:r>
                <a:rPr lang="en-GB" sz="1050" dirty="0">
                  <a:solidFill>
                    <a:schemeClr val="bg1"/>
                  </a:solidFill>
                </a:rPr>
                <a:t>.NET (NMS)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399782" y="4171950"/>
            <a:ext cx="8351412" cy="533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AMQ 7 Broker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52600" y="4829308"/>
            <a:ext cx="597647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i="1" dirty="0"/>
              <a:t>Confidential - Do not duplicate or distribute without written permission from Red Hat</a:t>
            </a:r>
          </a:p>
        </p:txBody>
      </p:sp>
    </p:spTree>
    <p:extLst>
      <p:ext uri="{BB962C8B-B14F-4D97-AF65-F5344CB8AC3E}">
        <p14:creationId xmlns:p14="http://schemas.microsoft.com/office/powerpoint/2010/main" val="278051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d Hat">
      <a:majorFont>
        <a:latin typeface="Overpass"/>
        <a:ea typeface=""/>
        <a:cs typeface=""/>
      </a:majorFont>
      <a:minorFont>
        <a:latin typeface="Overpas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30173</TotalTime>
  <Words>2855</Words>
  <Application>Microsoft Macintosh PowerPoint</Application>
  <PresentationFormat>On-screen Show (16:9)</PresentationFormat>
  <Paragraphs>503</Paragraphs>
  <Slides>61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simple-light-2</vt:lpstr>
      <vt:lpstr>PowerPoint Presentation</vt:lpstr>
      <vt:lpstr>PowerPoint Presentation</vt:lpstr>
      <vt:lpstr>Standard Protocols</vt:lpstr>
      <vt:lpstr>Advanced Message Queuing Protocol AMQP v1.0</vt:lpstr>
      <vt:lpstr>AMQP Concepts</vt:lpstr>
      <vt:lpstr>Message Queuing Telemetry Transport MQTT v3.1.1</vt:lpstr>
      <vt:lpstr>AMQ 7 Broker</vt:lpstr>
      <vt:lpstr>Broker consolidation</vt:lpstr>
      <vt:lpstr>Protocols and clients</vt:lpstr>
      <vt:lpstr>AMQ 7 Broker vs. EAP 7 Broker</vt:lpstr>
      <vt:lpstr>AMQ 7 Broker: headline features</vt:lpstr>
      <vt:lpstr>AMQ 7 Broker: internal architecture</vt:lpstr>
      <vt:lpstr>AMQ 7 Broker: clustering</vt:lpstr>
      <vt:lpstr>AMQ 7 Broker: high availability</vt:lpstr>
      <vt:lpstr>AMQ 7 Interconnect</vt:lpstr>
      <vt:lpstr>AMQ 7 Interconnect</vt:lpstr>
      <vt:lpstr>AMQ 7 Interconnect</vt:lpstr>
      <vt:lpstr>AMQ 7 Interconnect</vt:lpstr>
      <vt:lpstr>AMQ 7 Interconnect + Broker</vt:lpstr>
      <vt:lpstr>PowerPoint Presentation</vt:lpstr>
      <vt:lpstr>PowerPoint Presentation</vt:lpstr>
      <vt:lpstr>PowerPoint Presentation</vt:lpstr>
      <vt:lpstr>Comparing broker vs. router</vt:lpstr>
      <vt:lpstr>AMQ 7 Clients</vt:lpstr>
      <vt:lpstr>AMQP 1.0 client libraries for AMQ 7 Broker and Interconnect</vt:lpstr>
      <vt:lpstr>Backward compatibility client libraries for AMQ 7 Broker</vt:lpstr>
      <vt:lpstr>Common Tooling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Messaging-as-a-Service</vt:lpstr>
      <vt:lpstr>Messaging-as-a-Service (MaaS)</vt:lpstr>
      <vt:lpstr>Messaging-as-a-Service (MaaS)</vt:lpstr>
      <vt:lpstr>Messaging-as-a-Service (MaaS)</vt:lpstr>
      <vt:lpstr>MaaS declarative address definition</vt:lpstr>
      <vt:lpstr>MaaS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Thank You!  Any Questions?</vt:lpstr>
      <vt:lpstr>Messaging at Red Hat Summit</vt:lpstr>
      <vt:lpstr>PowerPoint Presentation</vt:lpstr>
      <vt:lpstr>SPARE SLIDES</vt:lpstr>
      <vt:lpstr>Broker use-cases temporal decoupling (1/4)</vt:lpstr>
      <vt:lpstr>Broker use-cases temporal decoupling (2/4)</vt:lpstr>
      <vt:lpstr>Broker use-cases temporal decoupling (3/4)</vt:lpstr>
      <vt:lpstr>Broker use-cases temporal decoupling (4/4)</vt:lpstr>
      <vt:lpstr>Broker use-cases load levelling</vt:lpstr>
      <vt:lpstr>Broker use-cases load balancing</vt:lpstr>
      <vt:lpstr>AMQ 7 Timeline</vt:lpstr>
      <vt:lpstr>Thank You!  Any Questions?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A-MQ 7</dc:title>
  <dc:subject/>
  <dc:creator/>
  <cp:keywords/>
  <dc:description/>
  <cp:lastModifiedBy>Simon Green</cp:lastModifiedBy>
  <cp:revision>578</cp:revision>
  <dcterms:created xsi:type="dcterms:W3CDTF">2010-05-17T20:10:44Z</dcterms:created>
  <dcterms:modified xsi:type="dcterms:W3CDTF">2017-05-08T19:59:03Z</dcterms:modified>
  <cp:category/>
</cp:coreProperties>
</file>